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71" r:id="rId2"/>
    <p:sldId id="279" r:id="rId3"/>
    <p:sldId id="280" r:id="rId4"/>
    <p:sldId id="302" r:id="rId5"/>
    <p:sldId id="281" r:id="rId6"/>
    <p:sldId id="303" r:id="rId7"/>
    <p:sldId id="292" r:id="rId8"/>
    <p:sldId id="304" r:id="rId9"/>
    <p:sldId id="299" r:id="rId10"/>
    <p:sldId id="305" r:id="rId11"/>
    <p:sldId id="306" r:id="rId12"/>
    <p:sldId id="307" r:id="rId13"/>
    <p:sldId id="285" r:id="rId14"/>
    <p:sldId id="308" r:id="rId15"/>
    <p:sldId id="309" r:id="rId16"/>
    <p:sldId id="310" r:id="rId17"/>
    <p:sldId id="311" r:id="rId18"/>
    <p:sldId id="312" r:id="rId19"/>
    <p:sldId id="313" r:id="rId20"/>
    <p:sldId id="314" r:id="rId21"/>
    <p:sldId id="315" r:id="rId22"/>
    <p:sldId id="316" r:id="rId23"/>
    <p:sldId id="317" r:id="rId24"/>
    <p:sldId id="278" r:id="rId2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FF9900"/>
    <a:srgbClr val="0099FF"/>
    <a:srgbClr val="00FFFF"/>
    <a:srgbClr val="CC0099"/>
    <a:srgbClr val="FCEFBA"/>
    <a:srgbClr val="6699FF"/>
    <a:srgbClr val="99CC00"/>
    <a:srgbClr val="CCFFCC"/>
    <a:srgbClr val="6600CC"/>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2" d="100"/>
          <a:sy n="82" d="100"/>
        </p:scale>
        <p:origin x="-972"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DC682F70-319B-41C3-AB81-5DDDD2A3C2E4}"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DFDE51-401E-4FE9-AC0E-4093546B9925}"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DE8FD1-7521-4F55-9EA8-EA3BDB702D7F}"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3A3E0FCF-1506-47CD-B3E9-66B48ECF40DB}"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ED27F750-D3BC-4C62-B1CD-F3A8D7975CCB}" type="slidenum">
              <a:rPr lang="en-US" smtClean="0"/>
              <a:pPr/>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p:cover dir="u"/>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2237F76A-7E1D-4B25-BDAD-07688DEF29C4}"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4B3469DE-43A4-4316-8897-7A0F04A2861E}" type="slidenum">
              <a:rPr lang="en-US" smtClean="0"/>
              <a:pPr/>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transition>
    <p:cover dir="u"/>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DC3C99-8128-4E81-B4C2-9237C71DE4AA}"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AF579F-B5D1-498D-8FE5-E270ECDCC171}"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6973EF-2E56-45A7-B69A-F8F2423E37CE}"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0E55AB83-E99D-421C-AB15-1CDBB2419291}" type="slidenum">
              <a:rPr lang="en-US" smtClean="0"/>
              <a:pPr/>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transition>
    <p:cover dir="u"/>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1D002F10-957A-4CCA-B031-DB18AEB0325D}" type="slidenum">
              <a:rPr lang="en-US" smtClean="0"/>
              <a:pPr/>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cover dir="u"/>
  </p:transition>
  <p:timing>
    <p:tnLst>
      <p:par>
        <p:cTn id="1" dur="indefinite" restart="never" nodeType="tmRoot"/>
      </p:par>
    </p:tnLst>
  </p:timing>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image" Target="../media/image17.gif"/><Relationship Id="rId1" Type="http://schemas.openxmlformats.org/officeDocument/2006/relationships/slideLayout" Target="../slideLayouts/slideLayout2.xml"/><Relationship Id="rId4" Type="http://schemas.openxmlformats.org/officeDocument/2006/relationships/image" Target="../media/image19.gif"/></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0"/>
            <a:ext cx="9144000" cy="48768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C:\Users\user\Desktop\Bitmap in Cover 10.cdr.jpg"/>
          <p:cNvPicPr>
            <a:picLocks noChangeAspect="1" noChangeArrowheads="1"/>
          </p:cNvPicPr>
          <p:nvPr/>
        </p:nvPicPr>
        <p:blipFill>
          <a:blip r:embed="rId2" cstate="print"/>
          <a:srcRect b="21916"/>
          <a:stretch>
            <a:fillRect/>
          </a:stretch>
        </p:blipFill>
        <p:spPr bwMode="auto">
          <a:xfrm>
            <a:off x="1371600" y="0"/>
            <a:ext cx="6451356" cy="6858000"/>
          </a:xfrm>
          <a:prstGeom prst="rect">
            <a:avLst/>
          </a:prstGeom>
          <a:noFill/>
        </p:spPr>
      </p:pic>
      <p:sp>
        <p:nvSpPr>
          <p:cNvPr id="6" name="Rectangle 5"/>
          <p:cNvSpPr/>
          <p:nvPr/>
        </p:nvSpPr>
        <p:spPr>
          <a:xfrm>
            <a:off x="0" y="4648200"/>
            <a:ext cx="9144000" cy="22098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0" y="6248400"/>
            <a:ext cx="8229600" cy="457200"/>
          </a:xfrm>
        </p:spPr>
        <p:txBody>
          <a:bodyPr>
            <a:normAutofit/>
          </a:bodyPr>
          <a:lstStyle/>
          <a:p>
            <a:pPr algn="ctr"/>
            <a:r>
              <a:rPr lang="en-US" sz="1500" b="1" cap="none" dirty="0">
                <a:solidFill>
                  <a:schemeClr val="tx1"/>
                </a:solidFill>
                <a:effectLst/>
                <a:latin typeface="Arial" pitchFamily="34" charset="0"/>
                <a:cs typeface="Arial" pitchFamily="34" charset="0"/>
              </a:rPr>
              <a:t>CATECHETICAL TEXTBOOK SERIES OF THE SYRO - MALABAR CHURCH</a:t>
            </a:r>
          </a:p>
        </p:txBody>
      </p:sp>
      <p:sp>
        <p:nvSpPr>
          <p:cNvPr id="7" name="Title 1"/>
          <p:cNvSpPr txBox="1">
            <a:spLocks/>
          </p:cNvSpPr>
          <p:nvPr/>
        </p:nvSpPr>
        <p:spPr>
          <a:xfrm rot="16200000">
            <a:off x="-1600199" y="2286000"/>
            <a:ext cx="4572000" cy="609600"/>
          </a:xfrm>
          <a:prstGeom prst="rect">
            <a:avLst/>
          </a:prstGeom>
        </p:spPr>
        <p:txBody>
          <a:bodyPr vert="horz" anchor="t">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1" i="0" u="none" strike="noStrike" kern="1200" normalizeH="0" baseline="0" noProof="0" dirty="0">
                <a:solidFill>
                  <a:srgbClr val="FFFF00"/>
                </a:solidFill>
                <a:effectLst>
                  <a:outerShdw blurRad="38100" dist="38100" dir="2700000" algn="tl">
                    <a:srgbClr val="000000">
                      <a:alpha val="43137"/>
                    </a:srgbClr>
                  </a:outerShdw>
                </a:effectLst>
                <a:uLnTx/>
                <a:uFillTx/>
                <a:latin typeface="Arial" pitchFamily="34" charset="0"/>
                <a:ea typeface="+mj-ea"/>
                <a:cs typeface="Arial" pitchFamily="34" charset="0"/>
              </a:rPr>
              <a:t>ON THE PATH OF SALVATION - 10</a:t>
            </a:r>
          </a:p>
        </p:txBody>
      </p:sp>
      <p:sp>
        <p:nvSpPr>
          <p:cNvPr id="8" name="Title 1"/>
          <p:cNvSpPr txBox="1">
            <a:spLocks/>
          </p:cNvSpPr>
          <p:nvPr/>
        </p:nvSpPr>
        <p:spPr>
          <a:xfrm>
            <a:off x="0" y="4800600"/>
            <a:ext cx="8229600" cy="1828800"/>
          </a:xfrm>
          <a:prstGeom prst="rect">
            <a:avLst/>
          </a:prstGeom>
        </p:spPr>
        <p:txBody>
          <a:bodyPr vert="horz" anchor="t">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500" b="1" dirty="0">
                <a:ln w="28575">
                  <a:solidFill>
                    <a:schemeClr val="bg1"/>
                  </a:solidFill>
                </a:ln>
                <a:solidFill>
                  <a:srgbClr val="FF00FF"/>
                </a:solidFill>
                <a:latin typeface="Cooper Std Black" pitchFamily="18" charset="0"/>
                <a:ea typeface="+mj-ea"/>
                <a:cs typeface="Times New Roman" pitchFamily="18" charset="0"/>
              </a:rPr>
              <a:t>CHURCH</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300" b="1" i="0" u="none" strike="noStrike" kern="1200" cap="none" spc="0" normalizeH="0" baseline="0" noProof="0" dirty="0">
                <a:ln w="28575">
                  <a:solidFill>
                    <a:schemeClr val="bg1"/>
                  </a:solidFill>
                </a:ln>
                <a:solidFill>
                  <a:srgbClr val="FF00FF"/>
                </a:solidFill>
                <a:effectLst/>
                <a:uLnTx/>
                <a:uFillTx/>
                <a:latin typeface="Cooper Std Black" pitchFamily="18" charset="0"/>
                <a:ea typeface="+mj-ea"/>
                <a:cs typeface="Times New Roman" pitchFamily="18" charset="0"/>
              </a:rPr>
              <a:t>THE MISSIONARY COMMUNITY</a:t>
            </a:r>
            <a:endParaRPr kumimoji="0" lang="en-US" sz="3300" b="1" i="0" u="none" strike="noStrike" kern="1200" cap="none" spc="0" normalizeH="0" baseline="0" noProof="0" dirty="0">
              <a:ln w="28575">
                <a:solidFill>
                  <a:schemeClr val="bg1"/>
                </a:solidFill>
              </a:ln>
              <a:solidFill>
                <a:srgbClr val="FF00FF"/>
              </a:solidFill>
              <a:effectLst/>
              <a:uLnTx/>
              <a:uFillTx/>
              <a:latin typeface="Cooper Std Black" pitchFamily="18" charset="0"/>
              <a:ea typeface="+mj-ea"/>
              <a:cs typeface="Arial" pitchFamily="34" charset="0"/>
            </a:endParaRPr>
          </a:p>
        </p:txBody>
      </p:sp>
      <p:sp>
        <p:nvSpPr>
          <p:cNvPr id="9" name="Chord 8"/>
          <p:cNvSpPr/>
          <p:nvPr/>
        </p:nvSpPr>
        <p:spPr>
          <a:xfrm rot="1474083">
            <a:off x="8018000" y="5113374"/>
            <a:ext cx="1765689" cy="1199332"/>
          </a:xfrm>
          <a:prstGeom prst="chord">
            <a:avLst>
              <a:gd name="adj1" fmla="val 2689439"/>
              <a:gd name="adj2" fmla="val 161592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ffectLst>
                <a:innerShdw blurRad="63500" dist="50800" dir="13500000">
                  <a:prstClr val="black">
                    <a:alpha val="50000"/>
                  </a:prstClr>
                </a:innerShdw>
              </a:effectLst>
            </a:endParaRPr>
          </a:p>
        </p:txBody>
      </p:sp>
      <p:sp>
        <p:nvSpPr>
          <p:cNvPr id="10" name="TextBox 9"/>
          <p:cNvSpPr txBox="1"/>
          <p:nvPr/>
        </p:nvSpPr>
        <p:spPr>
          <a:xfrm>
            <a:off x="8153400" y="5081826"/>
            <a:ext cx="990600" cy="861774"/>
          </a:xfrm>
          <a:prstGeom prst="rect">
            <a:avLst/>
          </a:prstGeom>
          <a:noFill/>
        </p:spPr>
        <p:txBody>
          <a:bodyPr wrap="square" rtlCol="0">
            <a:spAutoFit/>
          </a:bodyPr>
          <a:lstStyle/>
          <a:p>
            <a:r>
              <a:rPr lang="en-US" sz="5000" b="1" dirty="0">
                <a:latin typeface="Cooper Std Black" pitchFamily="18" charset="0"/>
              </a:rPr>
              <a:t>10</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0" fill="hold"/>
                                        <p:tgtEl>
                                          <p:spTgt spid="8"/>
                                        </p:tgtEl>
                                        <p:attrNameLst>
                                          <p:attrName>ppt_w</p:attrName>
                                        </p:attrNameLst>
                                      </p:cBhvr>
                                      <p:tavLst>
                                        <p:tav tm="0">
                                          <p:val>
                                            <p:fltVal val="0"/>
                                          </p:val>
                                        </p:tav>
                                        <p:tav tm="100000">
                                          <p:val>
                                            <p:strVal val="#ppt_w"/>
                                          </p:val>
                                        </p:tav>
                                      </p:tavLst>
                                    </p:anim>
                                    <p:anim calcmode="lin" valueType="num">
                                      <p:cBhvr>
                                        <p:cTn id="8" dur="5000" fill="hold"/>
                                        <p:tgtEl>
                                          <p:spTgt spid="8"/>
                                        </p:tgtEl>
                                        <p:attrNameLst>
                                          <p:attrName>ppt_h</p:attrName>
                                        </p:attrNameLst>
                                      </p:cBhvr>
                                      <p:tavLst>
                                        <p:tav tm="0">
                                          <p:val>
                                            <p:fltVal val="0"/>
                                          </p:val>
                                        </p:tav>
                                        <p:tav tm="100000">
                                          <p:val>
                                            <p:strVal val="#ppt_h"/>
                                          </p:val>
                                        </p:tav>
                                      </p:tavLst>
                                    </p:anim>
                                  </p:childTnLst>
                                </p:cTn>
                              </p:par>
                            </p:childTnLst>
                          </p:cTn>
                        </p:par>
                        <p:par>
                          <p:cTn id="9" fill="hold">
                            <p:stCondLst>
                              <p:cond delay="5000"/>
                            </p:stCondLst>
                            <p:childTnLst>
                              <p:par>
                                <p:cTn id="10" presetID="23" presetClass="entr" presetSubtype="16"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2000" fill="hold"/>
                                        <p:tgtEl>
                                          <p:spTgt spid="10"/>
                                        </p:tgtEl>
                                        <p:attrNameLst>
                                          <p:attrName>ppt_w</p:attrName>
                                        </p:attrNameLst>
                                      </p:cBhvr>
                                      <p:tavLst>
                                        <p:tav tm="0">
                                          <p:val>
                                            <p:fltVal val="0"/>
                                          </p:val>
                                        </p:tav>
                                        <p:tav tm="100000">
                                          <p:val>
                                            <p:strVal val="#ppt_w"/>
                                          </p:val>
                                        </p:tav>
                                      </p:tavLst>
                                    </p:anim>
                                    <p:anim calcmode="lin" valueType="num">
                                      <p:cBhvr>
                                        <p:cTn id="13" dur="2000" fill="hold"/>
                                        <p:tgtEl>
                                          <p:spTgt spid="10"/>
                                        </p:tgtEl>
                                        <p:attrNameLst>
                                          <p:attrName>ppt_h</p:attrName>
                                        </p:attrNameLst>
                                      </p:cBhvr>
                                      <p:tavLst>
                                        <p:tav tm="0">
                                          <p:val>
                                            <p:fltVal val="0"/>
                                          </p:val>
                                        </p:tav>
                                        <p:tav tm="100000">
                                          <p:val>
                                            <p:strVal val="#ppt_h"/>
                                          </p:val>
                                        </p:tav>
                                      </p:tavLst>
                                    </p:anim>
                                  </p:childTnLst>
                                </p:cTn>
                              </p:par>
                            </p:childTnLst>
                          </p:cTn>
                        </p:par>
                        <p:par>
                          <p:cTn id="14" fill="hold">
                            <p:stCondLst>
                              <p:cond delay="7000"/>
                            </p:stCondLst>
                            <p:childTnLst>
                              <p:par>
                                <p:cTn id="15" presetID="23" presetClass="entr" presetSubtype="16"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000" fill="hold"/>
                                        <p:tgtEl>
                                          <p:spTgt spid="2"/>
                                        </p:tgtEl>
                                        <p:attrNameLst>
                                          <p:attrName>ppt_w</p:attrName>
                                        </p:attrNameLst>
                                      </p:cBhvr>
                                      <p:tavLst>
                                        <p:tav tm="0">
                                          <p:val>
                                            <p:fltVal val="0"/>
                                          </p:val>
                                        </p:tav>
                                        <p:tav tm="100000">
                                          <p:val>
                                            <p:strVal val="#ppt_w"/>
                                          </p:val>
                                        </p:tav>
                                      </p:tavLst>
                                    </p:anim>
                                    <p:anim calcmode="lin" valueType="num">
                                      <p:cBhvr>
                                        <p:cTn id="18" dur="2000" fill="hold"/>
                                        <p:tgtEl>
                                          <p:spTgt spid="2"/>
                                        </p:tgtEl>
                                        <p:attrNameLst>
                                          <p:attrName>ppt_h</p:attrName>
                                        </p:attrNameLst>
                                      </p:cBhvr>
                                      <p:tavLst>
                                        <p:tav tm="0">
                                          <p:val>
                                            <p:fltVal val="0"/>
                                          </p:val>
                                        </p:tav>
                                        <p:tav tm="100000">
                                          <p:val>
                                            <p:strVal val="#ppt_h"/>
                                          </p:val>
                                        </p:tav>
                                      </p:tavLst>
                                    </p:anim>
                                  </p:childTnLst>
                                </p:cTn>
                              </p:par>
                            </p:childTnLst>
                          </p:cTn>
                        </p:par>
                        <p:par>
                          <p:cTn id="19" fill="hold">
                            <p:stCondLst>
                              <p:cond delay="9000"/>
                            </p:stCondLst>
                            <p:childTnLst>
                              <p:par>
                                <p:cTn id="20" presetID="2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2000" fill="hold"/>
                                        <p:tgtEl>
                                          <p:spTgt spid="7"/>
                                        </p:tgtEl>
                                        <p:attrNameLst>
                                          <p:attrName>ppt_w</p:attrName>
                                        </p:attrNameLst>
                                      </p:cBhvr>
                                      <p:tavLst>
                                        <p:tav tm="0">
                                          <p:val>
                                            <p:fltVal val="0"/>
                                          </p:val>
                                        </p:tav>
                                        <p:tav tm="100000">
                                          <p:val>
                                            <p:strVal val="#ppt_w"/>
                                          </p:val>
                                        </p:tav>
                                      </p:tavLst>
                                    </p:anim>
                                    <p:anim calcmode="lin" valueType="num">
                                      <p:cBhvr>
                                        <p:cTn id="23" dur="20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228600" y="2381339"/>
            <a:ext cx="8686800" cy="4324261"/>
          </a:xfrm>
          <a:prstGeom prst="rect">
            <a:avLst/>
          </a:prstGeom>
          <a:noFill/>
        </p:spPr>
        <p:txBody>
          <a:bodyPr wrap="square" rtlCol="0">
            <a:spAutoFit/>
          </a:bodyPr>
          <a:lstStyle/>
          <a:p>
            <a:pPr algn="just"/>
            <a:r>
              <a:rPr lang="en-US" sz="2500" dirty="0">
                <a:latin typeface="Arial Narrow" pitchFamily="34" charset="0"/>
                <a:cs typeface="Times New Roman" pitchFamily="18" charset="0"/>
              </a:rPr>
              <a:t>	The next emperor Domitian (81-95) also like Nero adopted a policy of cruelty towards Christians. His relatives Flavius Clemens and his wife </a:t>
            </a:r>
            <a:r>
              <a:rPr lang="en-US" sz="2500" dirty="0" err="1">
                <a:latin typeface="Arial Narrow" pitchFamily="34" charset="0"/>
                <a:cs typeface="Times New Roman" pitchFamily="18" charset="0"/>
              </a:rPr>
              <a:t>Dometila</a:t>
            </a:r>
            <a:r>
              <a:rPr lang="en-US" sz="2500" dirty="0">
                <a:latin typeface="Arial Narrow" pitchFamily="34" charset="0"/>
                <a:cs typeface="Times New Roman" pitchFamily="18" charset="0"/>
              </a:rPr>
              <a:t> became martyrs at his time. </a:t>
            </a:r>
          </a:p>
          <a:p>
            <a:pPr algn="just"/>
            <a:r>
              <a:rPr lang="en-US" sz="2500" dirty="0">
                <a:latin typeface="Arial Narrow" pitchFamily="34" charset="0"/>
                <a:cs typeface="Times New Roman" pitchFamily="18" charset="0"/>
              </a:rPr>
              <a:t>	During the time of emperor Trajan (98-117) Ignatius, the bishop of Antioch, Clement and </a:t>
            </a:r>
            <a:r>
              <a:rPr lang="en-US" sz="2500" dirty="0" err="1">
                <a:latin typeface="Arial Narrow" pitchFamily="34" charset="0"/>
                <a:cs typeface="Times New Roman" pitchFamily="18" charset="0"/>
              </a:rPr>
              <a:t>Telesphorius</a:t>
            </a:r>
            <a:r>
              <a:rPr lang="en-US" sz="2500" dirty="0">
                <a:latin typeface="Arial Narrow" pitchFamily="34" charset="0"/>
                <a:cs typeface="Times New Roman" pitchFamily="18" charset="0"/>
              </a:rPr>
              <a:t>, two other bishops of Rome, Simeon, the bishop of Jerusalem became martyrs. </a:t>
            </a:r>
          </a:p>
          <a:p>
            <a:pPr algn="just"/>
            <a:r>
              <a:rPr lang="en-US" sz="2500" dirty="0">
                <a:latin typeface="Arial Narrow" pitchFamily="34" charset="0"/>
                <a:cs typeface="Times New Roman" pitchFamily="18" charset="0"/>
              </a:rPr>
              <a:t>	Popes, St. </a:t>
            </a:r>
            <a:r>
              <a:rPr lang="en-US" sz="2500" dirty="0" err="1">
                <a:latin typeface="Arial Narrow" pitchFamily="34" charset="0"/>
                <a:cs typeface="Times New Roman" pitchFamily="18" charset="0"/>
              </a:rPr>
              <a:t>Hyginus</a:t>
            </a:r>
            <a:r>
              <a:rPr lang="en-US" sz="2500" dirty="0">
                <a:latin typeface="Arial Narrow" pitchFamily="34" charset="0"/>
                <a:cs typeface="Times New Roman" pitchFamily="18" charset="0"/>
              </a:rPr>
              <a:t>, Pius I, and Polycarp the Great, received martyrdom during the time of Antonius Pius (138-161). Marcus Aurelius (161-180) killed Christians, exiled them and sentenced them to life-long punishment with very hard work. </a:t>
            </a:r>
            <a:r>
              <a:rPr lang="en-US" sz="2500" dirty="0" err="1">
                <a:latin typeface="Arial Narrow" pitchFamily="34" charset="0"/>
                <a:cs typeface="Times New Roman" pitchFamily="18" charset="0"/>
              </a:rPr>
              <a:t>Fothinus</a:t>
            </a:r>
            <a:r>
              <a:rPr lang="en-US" sz="2500" dirty="0">
                <a:latin typeface="Arial Narrow" pitchFamily="34" charset="0"/>
                <a:cs typeface="Times New Roman" pitchFamily="18" charset="0"/>
              </a:rPr>
              <a:t> of Lions and Justin became martyrs during his time.</a:t>
            </a:r>
          </a:p>
        </p:txBody>
      </p:sp>
      <p:pic>
        <p:nvPicPr>
          <p:cNvPr id="3" name="Picture 2" descr="I:\CLASS 10\LESSON 1\IMAGE\10.jpg"/>
          <p:cNvPicPr>
            <a:picLocks noChangeAspect="1" noChangeArrowheads="1"/>
          </p:cNvPicPr>
          <p:nvPr/>
        </p:nvPicPr>
        <p:blipFill>
          <a:blip r:embed="rId2" cstate="print"/>
          <a:srcRect/>
          <a:stretch>
            <a:fillRect/>
          </a:stretch>
        </p:blipFill>
        <p:spPr bwMode="auto">
          <a:xfrm>
            <a:off x="2540000" y="152400"/>
            <a:ext cx="4013200" cy="2257425"/>
          </a:xfrm>
          <a:prstGeom prst="rect">
            <a:avLst/>
          </a:prstGeom>
          <a:noFill/>
          <a:ln>
            <a:solidFill>
              <a:srgbClr val="FF9900"/>
            </a:solidFill>
          </a:ln>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p:cTn id="13" dur="5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6">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p:cTn id="19" dur="5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6">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228600" y="533400"/>
            <a:ext cx="8686800" cy="5863144"/>
          </a:xfrm>
          <a:prstGeom prst="rect">
            <a:avLst/>
          </a:prstGeom>
          <a:noFill/>
        </p:spPr>
        <p:txBody>
          <a:bodyPr wrap="square" rtlCol="0">
            <a:spAutoFit/>
          </a:bodyPr>
          <a:lstStyle/>
          <a:p>
            <a:pPr algn="just"/>
            <a:r>
              <a:rPr lang="en-US" sz="2500" dirty="0">
                <a:latin typeface="Arial Narrow" pitchFamily="34" charset="0"/>
                <a:cs typeface="Times New Roman" pitchFamily="18" charset="0"/>
              </a:rPr>
              <a:t>	</a:t>
            </a:r>
            <a:r>
              <a:rPr lang="en-US" sz="2500" dirty="0" err="1">
                <a:latin typeface="Arial Narrow" pitchFamily="34" charset="0"/>
                <a:cs typeface="Times New Roman" pitchFamily="18" charset="0"/>
              </a:rPr>
              <a:t>Septemius</a:t>
            </a:r>
            <a:r>
              <a:rPr lang="en-US" sz="2500" dirty="0">
                <a:latin typeface="Arial Narrow" pitchFamily="34" charset="0"/>
                <a:cs typeface="Times New Roman" pitchFamily="18" charset="0"/>
              </a:rPr>
              <a:t> </a:t>
            </a:r>
            <a:r>
              <a:rPr lang="en-US" sz="2500" dirty="0" err="1">
                <a:latin typeface="Arial Narrow" pitchFamily="34" charset="0"/>
                <a:cs typeface="Times New Roman" pitchFamily="18" charset="0"/>
              </a:rPr>
              <a:t>Severius</a:t>
            </a:r>
            <a:r>
              <a:rPr lang="en-US" sz="2500" dirty="0">
                <a:latin typeface="Arial Narrow" pitchFamily="34" charset="0"/>
                <a:cs typeface="Times New Roman" pitchFamily="18" charset="0"/>
              </a:rPr>
              <a:t> (193-211) tortured those who received baptism and were preparing for baptism. </a:t>
            </a:r>
          </a:p>
          <a:p>
            <a:pPr algn="just"/>
            <a:endParaRPr lang="en-US" sz="2500" dirty="0">
              <a:latin typeface="Arial Narrow" pitchFamily="34" charset="0"/>
              <a:cs typeface="Times New Roman" pitchFamily="18" charset="0"/>
            </a:endParaRPr>
          </a:p>
          <a:p>
            <a:pPr algn="just"/>
            <a:r>
              <a:rPr lang="en-US" sz="2500" dirty="0">
                <a:latin typeface="Arial Narrow" pitchFamily="34" charset="0"/>
                <a:cs typeface="Times New Roman" pitchFamily="18" charset="0"/>
              </a:rPr>
              <a:t>	Those who gave up their faith were set free. </a:t>
            </a:r>
            <a:r>
              <a:rPr lang="en-US" sz="2500" dirty="0" err="1">
                <a:latin typeface="Arial Narrow" pitchFamily="34" charset="0"/>
                <a:cs typeface="Times New Roman" pitchFamily="18" charset="0"/>
              </a:rPr>
              <a:t>Maximin</a:t>
            </a:r>
            <a:r>
              <a:rPr lang="en-US" sz="2500" dirty="0">
                <a:latin typeface="Arial Narrow" pitchFamily="34" charset="0"/>
                <a:cs typeface="Times New Roman" pitchFamily="18" charset="0"/>
              </a:rPr>
              <a:t> </a:t>
            </a:r>
            <a:r>
              <a:rPr lang="en-US" sz="2500" dirty="0" err="1">
                <a:latin typeface="Arial Narrow" pitchFamily="34" charset="0"/>
                <a:cs typeface="Times New Roman" pitchFamily="18" charset="0"/>
              </a:rPr>
              <a:t>Tras</a:t>
            </a:r>
            <a:r>
              <a:rPr lang="en-US" sz="2500" dirty="0">
                <a:latin typeface="Arial Narrow" pitchFamily="34" charset="0"/>
                <a:cs typeface="Times New Roman" pitchFamily="18" charset="0"/>
              </a:rPr>
              <a:t> (235-238) tried to kill Church authorities. </a:t>
            </a:r>
            <a:r>
              <a:rPr lang="en-US" sz="2500" dirty="0" err="1">
                <a:latin typeface="Arial Narrow" pitchFamily="34" charset="0"/>
                <a:cs typeface="Times New Roman" pitchFamily="18" charset="0"/>
              </a:rPr>
              <a:t>Maxian</a:t>
            </a:r>
            <a:r>
              <a:rPr lang="en-US" sz="2500" dirty="0">
                <a:latin typeface="Arial Narrow" pitchFamily="34" charset="0"/>
                <a:cs typeface="Times New Roman" pitchFamily="18" charset="0"/>
              </a:rPr>
              <a:t> </a:t>
            </a:r>
            <a:r>
              <a:rPr lang="en-US" sz="2500" dirty="0" err="1">
                <a:latin typeface="Arial Narrow" pitchFamily="34" charset="0"/>
                <a:cs typeface="Times New Roman" pitchFamily="18" charset="0"/>
              </a:rPr>
              <a:t>Datius</a:t>
            </a:r>
            <a:r>
              <a:rPr lang="en-US" sz="2500" dirty="0">
                <a:latin typeface="Arial Narrow" pitchFamily="34" charset="0"/>
                <a:cs typeface="Times New Roman" pitchFamily="18" charset="0"/>
              </a:rPr>
              <a:t> (249-251) set free the people who got certificate for worshipping Roman Gods and tortured and killed those who refused to do so. </a:t>
            </a:r>
          </a:p>
          <a:p>
            <a:pPr algn="just"/>
            <a:endParaRPr lang="en-US" sz="2500" dirty="0">
              <a:latin typeface="Arial Narrow" pitchFamily="34" charset="0"/>
              <a:cs typeface="Times New Roman" pitchFamily="18" charset="0"/>
            </a:endParaRPr>
          </a:p>
          <a:p>
            <a:pPr algn="just"/>
            <a:r>
              <a:rPr lang="en-US" sz="2500" dirty="0">
                <a:latin typeface="Arial Narrow" pitchFamily="34" charset="0"/>
                <a:cs typeface="Times New Roman" pitchFamily="18" charset="0"/>
              </a:rPr>
              <a:t>	The next emperor Valerian (253-260) compelled bishops, priests and deacons to worship Roman gods. He thought that when they did so, people also would be ready to do the same. </a:t>
            </a:r>
          </a:p>
          <a:p>
            <a:pPr algn="just"/>
            <a:endParaRPr lang="en-US" sz="2500" dirty="0">
              <a:latin typeface="Arial Narrow" pitchFamily="34" charset="0"/>
              <a:cs typeface="Times New Roman" pitchFamily="18" charset="0"/>
            </a:endParaRPr>
          </a:p>
          <a:p>
            <a:pPr algn="just"/>
            <a:r>
              <a:rPr lang="en-US" sz="2500" dirty="0">
                <a:latin typeface="Arial Narrow" pitchFamily="34" charset="0"/>
                <a:cs typeface="Times New Roman" pitchFamily="18" charset="0"/>
              </a:rPr>
              <a:t>	But none of them were prepared to give-up their faith and adore Roman gods. Hence, many were tortured and killed mercilessly. Cypress, Pope </a:t>
            </a:r>
            <a:r>
              <a:rPr lang="en-US" sz="2500" dirty="0" err="1">
                <a:latin typeface="Arial Narrow" pitchFamily="34" charset="0"/>
                <a:cs typeface="Times New Roman" pitchFamily="18" charset="0"/>
              </a:rPr>
              <a:t>Sixtus</a:t>
            </a:r>
            <a:r>
              <a:rPr lang="en-US" sz="2500" dirty="0">
                <a:latin typeface="Arial Narrow" pitchFamily="34" charset="0"/>
                <a:cs typeface="Times New Roman" pitchFamily="18" charset="0"/>
              </a:rPr>
              <a:t> II, deacon Laurence etc. became </a:t>
            </a:r>
            <a:r>
              <a:rPr lang="en-US" sz="2500" dirty="0" err="1">
                <a:latin typeface="Arial Narrow" pitchFamily="34" charset="0"/>
                <a:cs typeface="Times New Roman" pitchFamily="18" charset="0"/>
              </a:rPr>
              <a:t>maryrs</a:t>
            </a:r>
            <a:r>
              <a:rPr lang="en-US" sz="2500" dirty="0">
                <a:latin typeface="Arial Narrow" pitchFamily="34" charset="0"/>
                <a:cs typeface="Times New Roman" pitchFamily="18" charset="0"/>
              </a:rPr>
              <a:t> at his time.</a:t>
            </a:r>
          </a:p>
        </p:txBody>
      </p:sp>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p:cTn id="13" dur="500" fill="hold"/>
                                        <p:tgtEl>
                                          <p:spTgt spid="6">
                                            <p:txEl>
                                              <p:pRg st="2" end="2"/>
                                            </p:txEl>
                                          </p:spTgt>
                                        </p:tgtEl>
                                        <p:attrNameLst>
                                          <p:attrName>ppt_w</p:attrName>
                                        </p:attrNameLst>
                                      </p:cBhvr>
                                      <p:tavLst>
                                        <p:tav tm="0">
                                          <p:val>
                                            <p:fltVal val="0"/>
                                          </p:val>
                                        </p:tav>
                                        <p:tav tm="100000">
                                          <p:val>
                                            <p:strVal val="#ppt_w"/>
                                          </p:val>
                                        </p:tav>
                                      </p:tavLst>
                                    </p:anim>
                                    <p:anim calcmode="lin" valueType="num">
                                      <p:cBhvr>
                                        <p:cTn id="14" dur="500" fill="hold"/>
                                        <p:tgtEl>
                                          <p:spTgt spid="6">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 calcmode="lin" valueType="num">
                                      <p:cBhvr>
                                        <p:cTn id="19" dur="500" fill="hold"/>
                                        <p:tgtEl>
                                          <p:spTgt spid="6">
                                            <p:txEl>
                                              <p:pRg st="4" end="4"/>
                                            </p:txEl>
                                          </p:spTgt>
                                        </p:tgtEl>
                                        <p:attrNameLst>
                                          <p:attrName>ppt_w</p:attrName>
                                        </p:attrNameLst>
                                      </p:cBhvr>
                                      <p:tavLst>
                                        <p:tav tm="0">
                                          <p:val>
                                            <p:fltVal val="0"/>
                                          </p:val>
                                        </p:tav>
                                        <p:tav tm="100000">
                                          <p:val>
                                            <p:strVal val="#ppt_w"/>
                                          </p:val>
                                        </p:tav>
                                      </p:tavLst>
                                    </p:anim>
                                    <p:anim calcmode="lin" valueType="num">
                                      <p:cBhvr>
                                        <p:cTn id="20" dur="500" fill="hold"/>
                                        <p:tgtEl>
                                          <p:spTgt spid="6">
                                            <p:txEl>
                                              <p:pRg st="4" end="4"/>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6">
                                            <p:txEl>
                                              <p:pRg st="6" end="6"/>
                                            </p:txEl>
                                          </p:spTgt>
                                        </p:tgtEl>
                                        <p:attrNameLst>
                                          <p:attrName>style.visibility</p:attrName>
                                        </p:attrNameLst>
                                      </p:cBhvr>
                                      <p:to>
                                        <p:strVal val="visible"/>
                                      </p:to>
                                    </p:set>
                                    <p:anim calcmode="lin" valueType="num">
                                      <p:cBhvr>
                                        <p:cTn id="25" dur="500" fill="hold"/>
                                        <p:tgtEl>
                                          <p:spTgt spid="6">
                                            <p:txEl>
                                              <p:pRg st="6" end="6"/>
                                            </p:txEl>
                                          </p:spTgt>
                                        </p:tgtEl>
                                        <p:attrNameLst>
                                          <p:attrName>ppt_w</p:attrName>
                                        </p:attrNameLst>
                                      </p:cBhvr>
                                      <p:tavLst>
                                        <p:tav tm="0">
                                          <p:val>
                                            <p:fltVal val="0"/>
                                          </p:val>
                                        </p:tav>
                                        <p:tav tm="100000">
                                          <p:val>
                                            <p:strVal val="#ppt_w"/>
                                          </p:val>
                                        </p:tav>
                                      </p:tavLst>
                                    </p:anim>
                                    <p:anim calcmode="lin" valueType="num">
                                      <p:cBhvr>
                                        <p:cTn id="26" dur="500" fill="hold"/>
                                        <p:tgtEl>
                                          <p:spTgt spid="6">
                                            <p:txEl>
                                              <p:pRg st="6" end="6"/>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381000" y="704939"/>
            <a:ext cx="8382000" cy="4324261"/>
          </a:xfrm>
          <a:prstGeom prst="rect">
            <a:avLst/>
          </a:prstGeom>
          <a:noFill/>
        </p:spPr>
        <p:txBody>
          <a:bodyPr wrap="square" rtlCol="0">
            <a:spAutoFit/>
          </a:bodyPr>
          <a:lstStyle/>
          <a:p>
            <a:pPr algn="just"/>
            <a:r>
              <a:rPr lang="en-US" sz="2500" dirty="0">
                <a:latin typeface="Arial Narrow" pitchFamily="34" charset="0"/>
                <a:cs typeface="Times New Roman" pitchFamily="18" charset="0"/>
              </a:rPr>
              <a:t>	Emperor </a:t>
            </a:r>
            <a:r>
              <a:rPr lang="en-US" sz="2500" dirty="0" err="1">
                <a:latin typeface="Arial Narrow" pitchFamily="34" charset="0"/>
                <a:cs typeface="Times New Roman" pitchFamily="18" charset="0"/>
              </a:rPr>
              <a:t>Dioclesian</a:t>
            </a:r>
            <a:r>
              <a:rPr lang="en-US" sz="2500" dirty="0">
                <a:latin typeface="Arial Narrow" pitchFamily="34" charset="0"/>
                <a:cs typeface="Times New Roman" pitchFamily="18" charset="0"/>
              </a:rPr>
              <a:t> (284-305) tortured Christians by dismissing them from their jobs and by destroying the Bible and other books</a:t>
            </a:r>
            <a:r>
              <a:rPr lang="en-US" sz="2500" dirty="0">
                <a:latin typeface="Arial Narrow" pitchFamily="34" charset="0"/>
                <a:cs typeface="Times New Roman" pitchFamily="18" charset="0"/>
              </a:rPr>
              <a:t>.</a:t>
            </a:r>
            <a:endParaRPr lang="en-US" sz="2500" dirty="0">
              <a:latin typeface="Arial Narrow" pitchFamily="34" charset="0"/>
              <a:cs typeface="Times New Roman" pitchFamily="18" charset="0"/>
            </a:endParaRPr>
          </a:p>
          <a:p>
            <a:pPr algn="just"/>
            <a:r>
              <a:rPr lang="en-US" sz="2500" dirty="0">
                <a:latin typeface="Arial Narrow" pitchFamily="34" charset="0"/>
                <a:cs typeface="Times New Roman" pitchFamily="18" charset="0"/>
              </a:rPr>
              <a:t>	He destroyed churches </a:t>
            </a:r>
            <a:r>
              <a:rPr lang="en-US" sz="2500" dirty="0" err="1">
                <a:latin typeface="Arial Narrow" pitchFamily="34" charset="0"/>
                <a:cs typeface="Times New Roman" pitchFamily="18" charset="0"/>
              </a:rPr>
              <a:t>mprisoned</a:t>
            </a:r>
            <a:r>
              <a:rPr lang="en-US" sz="2500" dirty="0">
                <a:latin typeface="Arial Narrow" pitchFamily="34" charset="0"/>
                <a:cs typeface="Times New Roman" pitchFamily="18" charset="0"/>
              </a:rPr>
              <a:t> the rulers of the Church and tortured them mentally and </a:t>
            </a:r>
            <a:r>
              <a:rPr lang="en-US" sz="2500" dirty="0">
                <a:latin typeface="Arial Narrow" pitchFamily="34" charset="0"/>
                <a:cs typeface="Times New Roman" pitchFamily="18" charset="0"/>
              </a:rPr>
              <a:t>physically. </a:t>
            </a:r>
            <a:endParaRPr lang="en-US" sz="2500" dirty="0">
              <a:latin typeface="Arial Narrow" pitchFamily="34" charset="0"/>
              <a:cs typeface="Times New Roman" pitchFamily="18" charset="0"/>
            </a:endParaRPr>
          </a:p>
          <a:p>
            <a:pPr algn="just"/>
            <a:r>
              <a:rPr lang="en-US" sz="2500" dirty="0">
                <a:latin typeface="Arial Narrow" pitchFamily="34" charset="0"/>
                <a:cs typeface="Times New Roman" pitchFamily="18" charset="0"/>
              </a:rPr>
              <a:t>	Many saints like St. Agnes, St. Sebastian, St. Felix, etc. became martyrs during this period</a:t>
            </a:r>
            <a:r>
              <a:rPr lang="en-US" sz="2500" dirty="0">
                <a:latin typeface="Arial Narrow" pitchFamily="34" charset="0"/>
                <a:cs typeface="Times New Roman" pitchFamily="18" charset="0"/>
              </a:rPr>
              <a:t>.</a:t>
            </a:r>
            <a:endParaRPr lang="en-US" sz="2500" dirty="0">
              <a:latin typeface="Arial Narrow" pitchFamily="34" charset="0"/>
              <a:cs typeface="Times New Roman" pitchFamily="18" charset="0"/>
            </a:endParaRPr>
          </a:p>
          <a:p>
            <a:pPr algn="just"/>
            <a:r>
              <a:rPr lang="en-US" sz="2500" dirty="0">
                <a:latin typeface="Arial Narrow" pitchFamily="34" charset="0"/>
                <a:cs typeface="Times New Roman" pitchFamily="18" charset="0"/>
              </a:rPr>
              <a:t>	In A.D. 313, the Church got back her freedom with emperor Constantine’s Edict of Milan</a:t>
            </a:r>
            <a:r>
              <a:rPr lang="en-US" sz="2500" dirty="0">
                <a:latin typeface="Arial Narrow" pitchFamily="34" charset="0"/>
                <a:cs typeface="Times New Roman" pitchFamily="18" charset="0"/>
              </a:rPr>
              <a:t>.</a:t>
            </a:r>
            <a:endParaRPr lang="en-US" sz="2500" dirty="0">
              <a:latin typeface="Arial Narrow" pitchFamily="34" charset="0"/>
              <a:cs typeface="Times New Roman" pitchFamily="18" charset="0"/>
            </a:endParaRPr>
          </a:p>
          <a:p>
            <a:pPr algn="just"/>
            <a:r>
              <a:rPr lang="en-US" sz="2500" dirty="0">
                <a:latin typeface="Arial Narrow" pitchFamily="34" charset="0"/>
                <a:cs typeface="Times New Roman" pitchFamily="18" charset="0"/>
              </a:rPr>
              <a:t>	Yet, many gave up their lives for faith in later times too.</a:t>
            </a:r>
          </a:p>
          <a:p>
            <a:pPr algn="just"/>
            <a:endParaRPr lang="en-US" sz="2500" dirty="0">
              <a:latin typeface="Arial Narrow" pitchFamily="34" charset="0"/>
              <a:cs typeface="Times New Roman" pitchFamily="18" charset="0"/>
            </a:endParaRPr>
          </a:p>
        </p:txBody>
      </p:sp>
      <p:sp>
        <p:nvSpPr>
          <p:cNvPr id="3" name="Rectangle 2"/>
          <p:cNvSpPr/>
          <p:nvPr/>
        </p:nvSpPr>
        <p:spPr>
          <a:xfrm>
            <a:off x="0" y="5257800"/>
            <a:ext cx="9144000" cy="1600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304800" y="5614481"/>
            <a:ext cx="8534400" cy="938719"/>
          </a:xfrm>
          <a:prstGeom prst="rect">
            <a:avLst/>
          </a:prstGeom>
          <a:noFill/>
        </p:spPr>
        <p:txBody>
          <a:bodyPr wrap="square" rtlCol="0">
            <a:spAutoFit/>
          </a:bodyPr>
          <a:lstStyle/>
          <a:p>
            <a:pPr algn="just"/>
            <a:r>
              <a:rPr lang="en-US" sz="3000" b="1" dirty="0">
                <a:solidFill>
                  <a:srgbClr val="FF0000"/>
                </a:solidFill>
                <a:latin typeface="Cooper Std Black" pitchFamily="18" charset="0"/>
                <a:cs typeface="Times New Roman" pitchFamily="18" charset="0"/>
              </a:rPr>
              <a:t>Activity -</a:t>
            </a:r>
            <a:r>
              <a:rPr lang="en-US" sz="3000" b="1" dirty="0">
                <a:solidFill>
                  <a:srgbClr val="FF0000"/>
                </a:solidFill>
                <a:latin typeface="Cooper Std Black" pitchFamily="18" charset="0"/>
                <a:cs typeface="Times New Roman" pitchFamily="18" charset="0"/>
              </a:rPr>
              <a:t>2. </a:t>
            </a:r>
            <a:r>
              <a:rPr lang="en-US" sz="2500" dirty="0">
                <a:solidFill>
                  <a:srgbClr val="00B0F0"/>
                </a:solidFill>
                <a:latin typeface="Arial Narrow" pitchFamily="34" charset="0"/>
                <a:cs typeface="Times New Roman" pitchFamily="18" charset="0"/>
              </a:rPr>
              <a:t>Prepare </a:t>
            </a:r>
            <a:r>
              <a:rPr lang="en-US" sz="2500" dirty="0">
                <a:solidFill>
                  <a:srgbClr val="00B0F0"/>
                </a:solidFill>
                <a:latin typeface="Arial Narrow" pitchFamily="34" charset="0"/>
                <a:cs typeface="Times New Roman" pitchFamily="18" charset="0"/>
              </a:rPr>
              <a:t>a write-up of modern martyrs whose names are not mentioned in this lesson.</a:t>
            </a:r>
            <a:endParaRPr lang="en-US" sz="2500" dirty="0">
              <a:solidFill>
                <a:srgbClr val="FF00FF"/>
              </a:solidFill>
              <a:latin typeface="Arial Narrow" pitchFamily="34" charset="0"/>
              <a:cs typeface="Times New Roman" pitchFamily="18" charset="0"/>
            </a:endParaRPr>
          </a:p>
        </p:txBody>
      </p:sp>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p:cTn id="13" dur="5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6">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p:cTn id="19" dur="5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6">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p:cTn id="25" dur="500" fill="hold"/>
                                        <p:tgtEl>
                                          <p:spTgt spid="6">
                                            <p:txEl>
                                              <p:pRg st="3" end="3"/>
                                            </p:txEl>
                                          </p:spTgt>
                                        </p:tgtEl>
                                        <p:attrNameLst>
                                          <p:attrName>ppt_w</p:attrName>
                                        </p:attrNameLst>
                                      </p:cBhvr>
                                      <p:tavLst>
                                        <p:tav tm="0">
                                          <p:val>
                                            <p:fltVal val="0"/>
                                          </p:val>
                                        </p:tav>
                                        <p:tav tm="100000">
                                          <p:val>
                                            <p:strVal val="#ppt_w"/>
                                          </p:val>
                                        </p:tav>
                                      </p:tavLst>
                                    </p:anim>
                                    <p:anim calcmode="lin" valueType="num">
                                      <p:cBhvr>
                                        <p:cTn id="26" dur="500" fill="hold"/>
                                        <p:tgtEl>
                                          <p:spTgt spid="6">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p:cTn id="31" dur="500" fill="hold"/>
                                        <p:tgtEl>
                                          <p:spTgt spid="6">
                                            <p:txEl>
                                              <p:pRg st="4" end="4"/>
                                            </p:txEl>
                                          </p:spTgt>
                                        </p:tgtEl>
                                        <p:attrNameLst>
                                          <p:attrName>ppt_w</p:attrName>
                                        </p:attrNameLst>
                                      </p:cBhvr>
                                      <p:tavLst>
                                        <p:tav tm="0">
                                          <p:val>
                                            <p:fltVal val="0"/>
                                          </p:val>
                                        </p:tav>
                                        <p:tav tm="100000">
                                          <p:val>
                                            <p:strVal val="#ppt_w"/>
                                          </p:val>
                                        </p:tav>
                                      </p:tavLst>
                                    </p:anim>
                                    <p:anim calcmode="lin" valueType="num">
                                      <p:cBhvr>
                                        <p:cTn id="32" dur="500" fill="hold"/>
                                        <p:tgtEl>
                                          <p:spTgt spid="6">
                                            <p:txEl>
                                              <p:pRg st="4" end="4"/>
                                            </p:txEl>
                                          </p:spTgt>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0" y="207258"/>
            <a:ext cx="9144000" cy="630942"/>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EASTERN MARTYRS</a:t>
            </a:r>
            <a:endParaRPr lang="en-US" sz="3500" b="1" dirty="0">
              <a:solidFill>
                <a:srgbClr val="FF00FF"/>
              </a:solidFill>
              <a:latin typeface="Cooper Std Black" pitchFamily="18" charset="0"/>
              <a:cs typeface="Times New Roman" pitchFamily="18" charset="0"/>
            </a:endParaRPr>
          </a:p>
        </p:txBody>
      </p:sp>
      <p:sp>
        <p:nvSpPr>
          <p:cNvPr id="7" name="TextBox 6"/>
          <p:cNvSpPr txBox="1"/>
          <p:nvPr/>
        </p:nvSpPr>
        <p:spPr>
          <a:xfrm>
            <a:off x="76200" y="940981"/>
            <a:ext cx="8915400" cy="3554819"/>
          </a:xfrm>
          <a:prstGeom prst="rect">
            <a:avLst/>
          </a:prstGeom>
          <a:noFill/>
        </p:spPr>
        <p:txBody>
          <a:bodyPr wrap="square" rtlCol="0">
            <a:spAutoFit/>
          </a:bodyPr>
          <a:lstStyle/>
          <a:p>
            <a:pPr algn="just"/>
            <a:r>
              <a:rPr lang="en-US" sz="2500" dirty="0">
                <a:latin typeface="Arial Narrow" pitchFamily="34" charset="0"/>
                <a:cs typeface="Times New Roman" pitchFamily="18" charset="0"/>
              </a:rPr>
              <a:t>	From the beginning of the 3rd century A.D., some emperors tortured the Christians in </a:t>
            </a:r>
            <a:r>
              <a:rPr lang="en-US" sz="2500" dirty="0" err="1">
                <a:latin typeface="Arial Narrow" pitchFamily="34" charset="0"/>
                <a:cs typeface="Times New Roman" pitchFamily="18" charset="0"/>
              </a:rPr>
              <a:t>persia</a:t>
            </a:r>
            <a:r>
              <a:rPr lang="en-US" sz="2500" dirty="0">
                <a:latin typeface="Arial Narrow" pitchFamily="34" charset="0"/>
                <a:cs typeface="Times New Roman" pitchFamily="18" charset="0"/>
              </a:rPr>
              <a:t> very cruelly. </a:t>
            </a:r>
          </a:p>
          <a:p>
            <a:pPr algn="just"/>
            <a:r>
              <a:rPr lang="en-US" sz="2500" dirty="0">
                <a:latin typeface="Arial Narrow" pitchFamily="34" charset="0"/>
                <a:cs typeface="Times New Roman" pitchFamily="18" charset="0"/>
              </a:rPr>
              <a:t>	The martyrs who sacrificed their lives for faith during this period are St. Candida, </a:t>
            </a:r>
            <a:r>
              <a:rPr lang="en-US" sz="2500" dirty="0" err="1">
                <a:latin typeface="Arial Narrow" pitchFamily="34" charset="0"/>
                <a:cs typeface="Times New Roman" pitchFamily="18" charset="0"/>
              </a:rPr>
              <a:t>Barba'shmin</a:t>
            </a:r>
            <a:r>
              <a:rPr lang="en-US" sz="2500" dirty="0">
                <a:latin typeface="Arial Narrow" pitchFamily="34" charset="0"/>
                <a:cs typeface="Times New Roman" pitchFamily="18" charset="0"/>
              </a:rPr>
              <a:t>, the bishop of Seleucia-Ctesiphon, his sisters, Posy, the servant in the palace, his daughter Martha, St. </a:t>
            </a:r>
            <a:r>
              <a:rPr lang="en-US" sz="2500" dirty="0" err="1">
                <a:latin typeface="Arial Narrow" pitchFamily="34" charset="0"/>
                <a:cs typeface="Times New Roman" pitchFamily="18" charset="0"/>
              </a:rPr>
              <a:t>Marutha</a:t>
            </a:r>
            <a:r>
              <a:rPr lang="en-US" sz="2500" dirty="0">
                <a:latin typeface="Arial Narrow" pitchFamily="34" charset="0"/>
                <a:cs typeface="Times New Roman" pitchFamily="18" charset="0"/>
              </a:rPr>
              <a:t>, etc. Along with them, thousands of the faithful including bishops, priest and religious were tortured and martyred. During the middle ages, many gave up their lives in Iran, Japan, Korea, Vietnam and China for the sake of Christian faith.</a:t>
            </a:r>
            <a:endParaRPr lang="en-US" sz="2500" dirty="0">
              <a:solidFill>
                <a:srgbClr val="00B0F0"/>
              </a:solidFill>
              <a:latin typeface="Arial Narrow" pitchFamily="34" charset="0"/>
              <a:cs typeface="Times New Roman" pitchFamily="18" charset="0"/>
            </a:endParaRPr>
          </a:p>
        </p:txBody>
      </p:sp>
      <p:pic>
        <p:nvPicPr>
          <p:cNvPr id="1026" name="Picture 2" descr="I:\CLASS 10\LESSON 1\IMAGE\10.jpg"/>
          <p:cNvPicPr>
            <a:picLocks noChangeAspect="1" noChangeArrowheads="1"/>
          </p:cNvPicPr>
          <p:nvPr/>
        </p:nvPicPr>
        <p:blipFill>
          <a:blip r:embed="rId2" cstate="print"/>
          <a:srcRect/>
          <a:stretch>
            <a:fillRect/>
          </a:stretch>
        </p:blipFill>
        <p:spPr bwMode="auto">
          <a:xfrm>
            <a:off x="4978400" y="4572000"/>
            <a:ext cx="3784600" cy="2128838"/>
          </a:xfrm>
          <a:prstGeom prst="rect">
            <a:avLst/>
          </a:prstGeom>
          <a:noFill/>
          <a:ln>
            <a:solidFill>
              <a:srgbClr val="FF9900"/>
            </a:solidFill>
          </a:ln>
        </p:spPr>
      </p:pic>
      <p:pic>
        <p:nvPicPr>
          <p:cNvPr id="1027" name="Picture 3" descr="I:\CLASS 10\LESSON 5\IMAGE\5.jpg"/>
          <p:cNvPicPr>
            <a:picLocks noChangeAspect="1" noChangeArrowheads="1"/>
          </p:cNvPicPr>
          <p:nvPr/>
        </p:nvPicPr>
        <p:blipFill>
          <a:blip r:embed="rId3" cstate="print"/>
          <a:srcRect/>
          <a:stretch>
            <a:fillRect/>
          </a:stretch>
        </p:blipFill>
        <p:spPr bwMode="auto">
          <a:xfrm>
            <a:off x="304799" y="4572000"/>
            <a:ext cx="3784601" cy="2128838"/>
          </a:xfrm>
          <a:prstGeom prst="rect">
            <a:avLst/>
          </a:prstGeom>
          <a:noFill/>
          <a:ln>
            <a:solidFill>
              <a:srgbClr val="FF9900"/>
            </a:solidFill>
          </a:ln>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0" y="207258"/>
            <a:ext cx="9144000" cy="630942"/>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MARTYRS OF LATER TIMES</a:t>
            </a:r>
            <a:endParaRPr lang="en-US" sz="3500" b="1" dirty="0">
              <a:solidFill>
                <a:srgbClr val="FF00FF"/>
              </a:solidFill>
              <a:latin typeface="Cooper Std Black" pitchFamily="18" charset="0"/>
              <a:cs typeface="Times New Roman" pitchFamily="18" charset="0"/>
            </a:endParaRPr>
          </a:p>
        </p:txBody>
      </p:sp>
      <p:sp>
        <p:nvSpPr>
          <p:cNvPr id="7" name="TextBox 6"/>
          <p:cNvSpPr txBox="1"/>
          <p:nvPr/>
        </p:nvSpPr>
        <p:spPr>
          <a:xfrm>
            <a:off x="304800" y="990600"/>
            <a:ext cx="6781800" cy="5509200"/>
          </a:xfrm>
          <a:prstGeom prst="rect">
            <a:avLst/>
          </a:prstGeom>
          <a:noFill/>
        </p:spPr>
        <p:txBody>
          <a:bodyPr wrap="square" rtlCol="0">
            <a:spAutoFit/>
          </a:bodyPr>
          <a:lstStyle/>
          <a:p>
            <a:pPr algn="just"/>
            <a:r>
              <a:rPr lang="en-US" sz="2200" dirty="0">
                <a:latin typeface="Arial Narrow" pitchFamily="34" charset="0"/>
                <a:cs typeface="Times New Roman" pitchFamily="18" charset="0"/>
              </a:rPr>
              <a:t>	St. Thomas Moore, the chancellor of King Henry VIII became a martyr in the 16th century for Christian faith and the teachings of the Church. He became a martyr because he opposed the king who desired to give up his wife Catherine and marry Anne </a:t>
            </a:r>
            <a:r>
              <a:rPr lang="en-US" sz="2200" dirty="0" err="1">
                <a:latin typeface="Arial Narrow" pitchFamily="34" charset="0"/>
                <a:cs typeface="Times New Roman" pitchFamily="18" charset="0"/>
              </a:rPr>
              <a:t>Bolyne</a:t>
            </a:r>
            <a:r>
              <a:rPr lang="en-US" sz="2200" dirty="0">
                <a:latin typeface="Arial Narrow" pitchFamily="34" charset="0"/>
                <a:cs typeface="Times New Roman" pitchFamily="18" charset="0"/>
              </a:rPr>
              <a:t>, her maid. </a:t>
            </a:r>
          </a:p>
          <a:p>
            <a:pPr algn="just"/>
            <a:r>
              <a:rPr lang="en-US" sz="2200" dirty="0">
                <a:latin typeface="Arial Narrow" pitchFamily="34" charset="0"/>
                <a:cs typeface="Times New Roman" pitchFamily="18" charset="0"/>
              </a:rPr>
              <a:t>	He valued heavenly bliss more than material achievements and accepted the death-sentence confessing that no political ruler has the authority to divide the single undivided Church. St. Maximilian </a:t>
            </a:r>
            <a:r>
              <a:rPr lang="en-US" sz="2200" dirty="0" err="1">
                <a:latin typeface="Arial Narrow" pitchFamily="34" charset="0"/>
                <a:cs typeface="Times New Roman" pitchFamily="18" charset="0"/>
              </a:rPr>
              <a:t>Colbe</a:t>
            </a:r>
            <a:r>
              <a:rPr lang="en-US" sz="2200" dirty="0">
                <a:latin typeface="Arial Narrow" pitchFamily="34" charset="0"/>
                <a:cs typeface="Times New Roman" pitchFamily="18" charset="0"/>
              </a:rPr>
              <a:t> was a priest who gave up his life for </a:t>
            </a:r>
            <a:r>
              <a:rPr lang="en-US" sz="2200" dirty="0" err="1">
                <a:latin typeface="Arial Narrow" pitchFamily="34" charset="0"/>
                <a:cs typeface="Times New Roman" pitchFamily="18" charset="0"/>
              </a:rPr>
              <a:t>Chistian</a:t>
            </a:r>
            <a:r>
              <a:rPr lang="en-US" sz="2200" dirty="0">
                <a:latin typeface="Arial Narrow" pitchFamily="34" charset="0"/>
                <a:cs typeface="Times New Roman" pitchFamily="18" charset="0"/>
              </a:rPr>
              <a:t> love.</a:t>
            </a:r>
          </a:p>
          <a:p>
            <a:pPr algn="just"/>
            <a:r>
              <a:rPr lang="en-US" sz="2200" dirty="0">
                <a:latin typeface="Arial Narrow" pitchFamily="34" charset="0"/>
                <a:cs typeface="Times New Roman" pitchFamily="18" charset="0"/>
              </a:rPr>
              <a:t>	During the time of the second world war, Hitler imprisoned many. One of them escaped. In retaliation Hitler decided to put ten persons in a gas chamber and kill them. The persons were decided by </a:t>
            </a:r>
            <a:r>
              <a:rPr lang="en-US" sz="2200" dirty="0">
                <a:latin typeface="Arial Narrow" pitchFamily="34" charset="0"/>
                <a:cs typeface="Times New Roman" pitchFamily="18" charset="0"/>
              </a:rPr>
              <a:t>lot. The </a:t>
            </a:r>
            <a:r>
              <a:rPr lang="en-US" sz="2200" dirty="0">
                <a:latin typeface="Arial Narrow" pitchFamily="34" charset="0"/>
                <a:cs typeface="Times New Roman" pitchFamily="18" charset="0"/>
              </a:rPr>
              <a:t>priest </a:t>
            </a:r>
            <a:r>
              <a:rPr lang="en-US" sz="2200" dirty="0" err="1">
                <a:latin typeface="Arial Narrow" pitchFamily="34" charset="0"/>
                <a:cs typeface="Times New Roman" pitchFamily="18" charset="0"/>
              </a:rPr>
              <a:t>Maxmillan</a:t>
            </a:r>
            <a:r>
              <a:rPr lang="en-US" sz="2200" dirty="0">
                <a:latin typeface="Arial Narrow" pitchFamily="34" charset="0"/>
                <a:cs typeface="Times New Roman" pitchFamily="18" charset="0"/>
              </a:rPr>
              <a:t> </a:t>
            </a:r>
            <a:r>
              <a:rPr lang="en-US" sz="2200" dirty="0" err="1">
                <a:latin typeface="Arial Narrow" pitchFamily="34" charset="0"/>
                <a:cs typeface="Times New Roman" pitchFamily="18" charset="0"/>
              </a:rPr>
              <a:t>Colbe</a:t>
            </a:r>
            <a:r>
              <a:rPr lang="en-US" sz="2200" dirty="0">
                <a:latin typeface="Arial Narrow" pitchFamily="34" charset="0"/>
                <a:cs typeface="Times New Roman" pitchFamily="18" charset="0"/>
              </a:rPr>
              <a:t> offered to die for another person who came there by lot; and thus this priest became a martyr.</a:t>
            </a:r>
            <a:endParaRPr lang="en-US" sz="2200" dirty="0">
              <a:solidFill>
                <a:srgbClr val="00B0F0"/>
              </a:solidFill>
              <a:latin typeface="Arial Narrow" pitchFamily="34" charset="0"/>
              <a:cs typeface="Times New Roman" pitchFamily="18" charset="0"/>
            </a:endParaRPr>
          </a:p>
        </p:txBody>
      </p:sp>
      <p:pic>
        <p:nvPicPr>
          <p:cNvPr id="4" name="Picture 2" descr="E:\class 10 X\New folderm9\class x. 30.10\les 4\stthomasmore.jpg"/>
          <p:cNvPicPr>
            <a:picLocks noChangeAspect="1" noChangeArrowheads="1"/>
          </p:cNvPicPr>
          <p:nvPr/>
        </p:nvPicPr>
        <p:blipFill>
          <a:blip r:embed="rId2" cstate="print"/>
          <a:srcRect/>
          <a:stretch>
            <a:fillRect/>
          </a:stretch>
        </p:blipFill>
        <p:spPr bwMode="auto">
          <a:xfrm>
            <a:off x="7244069" y="1087636"/>
            <a:ext cx="1747531" cy="2188964"/>
          </a:xfrm>
          <a:prstGeom prst="rect">
            <a:avLst/>
          </a:prstGeom>
          <a:noFill/>
          <a:ln w="28575">
            <a:solidFill>
              <a:srgbClr val="FF9900"/>
            </a:solidFill>
          </a:ln>
        </p:spPr>
      </p:pic>
      <p:pic>
        <p:nvPicPr>
          <p:cNvPr id="5" name="Picture 3" descr="E:\class 10 X\New folderm9\class x. 30.10\les 4\KolbeN.jpg"/>
          <p:cNvPicPr>
            <a:picLocks noChangeAspect="1" noChangeArrowheads="1"/>
          </p:cNvPicPr>
          <p:nvPr/>
        </p:nvPicPr>
        <p:blipFill>
          <a:blip r:embed="rId3" cstate="print"/>
          <a:srcRect/>
          <a:stretch>
            <a:fillRect/>
          </a:stretch>
        </p:blipFill>
        <p:spPr bwMode="auto">
          <a:xfrm>
            <a:off x="7229476" y="4278068"/>
            <a:ext cx="1758012" cy="2357736"/>
          </a:xfrm>
          <a:prstGeom prst="rect">
            <a:avLst/>
          </a:prstGeom>
          <a:noFill/>
          <a:ln w="28575">
            <a:solidFill>
              <a:srgbClr val="FF9900"/>
            </a:solidFill>
          </a:ln>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anim calcmode="lin" valueType="num">
                                      <p:cBhvr>
                                        <p:cTn id="25"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uild="p"/>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0" y="207258"/>
            <a:ext cx="9144000" cy="630942"/>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MARTYRS IN INDIA</a:t>
            </a:r>
            <a:endParaRPr lang="en-US" sz="3500" b="1" dirty="0">
              <a:solidFill>
                <a:srgbClr val="FF00FF"/>
              </a:solidFill>
              <a:latin typeface="Cooper Std Black" pitchFamily="18" charset="0"/>
              <a:cs typeface="Times New Roman" pitchFamily="18" charset="0"/>
            </a:endParaRPr>
          </a:p>
        </p:txBody>
      </p:sp>
      <p:sp>
        <p:nvSpPr>
          <p:cNvPr id="7" name="TextBox 6"/>
          <p:cNvSpPr txBox="1"/>
          <p:nvPr/>
        </p:nvSpPr>
        <p:spPr>
          <a:xfrm>
            <a:off x="152400" y="1073289"/>
            <a:ext cx="7010400" cy="5632311"/>
          </a:xfrm>
          <a:prstGeom prst="rect">
            <a:avLst/>
          </a:prstGeom>
          <a:noFill/>
        </p:spPr>
        <p:txBody>
          <a:bodyPr wrap="square" rtlCol="0">
            <a:spAutoFit/>
          </a:bodyPr>
          <a:lstStyle/>
          <a:p>
            <a:pPr algn="just"/>
            <a:r>
              <a:rPr lang="en-US" sz="2400" dirty="0">
                <a:latin typeface="Arial Narrow" pitchFamily="34" charset="0"/>
                <a:cs typeface="Times New Roman" pitchFamily="18" charset="0"/>
              </a:rPr>
              <a:t>	Among the martyrs in India, John </a:t>
            </a:r>
            <a:r>
              <a:rPr lang="en-US" sz="2400" dirty="0" err="1">
                <a:latin typeface="Arial Narrow" pitchFamily="34" charset="0"/>
                <a:cs typeface="Times New Roman" pitchFamily="18" charset="0"/>
              </a:rPr>
              <a:t>Britto</a:t>
            </a:r>
            <a:r>
              <a:rPr lang="en-US" sz="2400" dirty="0">
                <a:latin typeface="Arial Narrow" pitchFamily="34" charset="0"/>
                <a:cs typeface="Times New Roman" pitchFamily="18" charset="0"/>
              </a:rPr>
              <a:t> and </a:t>
            </a:r>
            <a:r>
              <a:rPr lang="en-US" sz="2400" dirty="0" err="1">
                <a:latin typeface="Arial Narrow" pitchFamily="34" charset="0"/>
                <a:cs typeface="Times New Roman" pitchFamily="18" charset="0"/>
              </a:rPr>
              <a:t>Devasahayam</a:t>
            </a:r>
            <a:r>
              <a:rPr lang="en-US" sz="2400" dirty="0">
                <a:latin typeface="Arial Narrow" pitchFamily="34" charset="0"/>
                <a:cs typeface="Times New Roman" pitchFamily="18" charset="0"/>
              </a:rPr>
              <a:t> </a:t>
            </a:r>
            <a:r>
              <a:rPr lang="en-US" sz="2400" dirty="0" err="1">
                <a:latin typeface="Arial Narrow" pitchFamily="34" charset="0"/>
                <a:cs typeface="Times New Roman" pitchFamily="18" charset="0"/>
              </a:rPr>
              <a:t>Pilla</a:t>
            </a:r>
            <a:r>
              <a:rPr lang="en-US" sz="2400" dirty="0">
                <a:latin typeface="Arial Narrow" pitchFamily="34" charset="0"/>
                <a:cs typeface="Times New Roman" pitchFamily="18" charset="0"/>
              </a:rPr>
              <a:t> are specially memorable. John </a:t>
            </a:r>
            <a:r>
              <a:rPr lang="en-US" sz="2400" dirty="0" err="1">
                <a:latin typeface="Arial Narrow" pitchFamily="34" charset="0"/>
                <a:cs typeface="Times New Roman" pitchFamily="18" charset="0"/>
              </a:rPr>
              <a:t>Britto</a:t>
            </a:r>
            <a:r>
              <a:rPr lang="en-US" sz="2400" dirty="0">
                <a:latin typeface="Arial Narrow" pitchFamily="34" charset="0"/>
                <a:cs typeface="Times New Roman" pitchFamily="18" charset="0"/>
              </a:rPr>
              <a:t> was born in Lisbon. He came to India as a </a:t>
            </a:r>
            <a:r>
              <a:rPr lang="en-US" sz="2400" dirty="0" err="1">
                <a:latin typeface="Arial Narrow" pitchFamily="34" charset="0"/>
                <a:cs typeface="Times New Roman" pitchFamily="18" charset="0"/>
              </a:rPr>
              <a:t>jesuit</a:t>
            </a:r>
            <a:r>
              <a:rPr lang="en-US" sz="2400" dirty="0">
                <a:latin typeface="Arial Narrow" pitchFamily="34" charset="0"/>
                <a:cs typeface="Times New Roman" pitchFamily="18" charset="0"/>
              </a:rPr>
              <a:t> priest. He did missionary work in </a:t>
            </a:r>
            <a:r>
              <a:rPr lang="en-US" sz="2400" dirty="0" err="1">
                <a:latin typeface="Arial Narrow" pitchFamily="34" charset="0"/>
                <a:cs typeface="Times New Roman" pitchFamily="18" charset="0"/>
              </a:rPr>
              <a:t>Madhura</a:t>
            </a:r>
            <a:r>
              <a:rPr lang="en-US" sz="2400" dirty="0">
                <a:latin typeface="Arial Narrow" pitchFamily="34" charset="0"/>
                <a:cs typeface="Times New Roman" pitchFamily="18" charset="0"/>
              </a:rPr>
              <a:t> taking up the name </a:t>
            </a:r>
            <a:r>
              <a:rPr lang="en-US" sz="2400" dirty="0" err="1">
                <a:latin typeface="Arial Narrow" pitchFamily="34" charset="0"/>
                <a:cs typeface="Times New Roman" pitchFamily="18" charset="0"/>
              </a:rPr>
              <a:t>Arulananthar</a:t>
            </a:r>
            <a:r>
              <a:rPr lang="en-US" sz="2400" dirty="0">
                <a:latin typeface="Arial Narrow" pitchFamily="34" charset="0"/>
                <a:cs typeface="Times New Roman" pitchFamily="18" charset="0"/>
              </a:rPr>
              <a:t>. He became a martyr on 4th Feb. 1693 for proclaiming the Gospel and spreading Christian faith. His head was cut off.</a:t>
            </a:r>
          </a:p>
          <a:p>
            <a:pPr algn="just"/>
            <a:r>
              <a:rPr lang="en-US" sz="2400" dirty="0">
                <a:latin typeface="Arial Narrow" pitchFamily="34" charset="0"/>
                <a:cs typeface="Times New Roman" pitchFamily="18" charset="0"/>
              </a:rPr>
              <a:t>	</a:t>
            </a:r>
            <a:r>
              <a:rPr lang="en-US" sz="2400" dirty="0" err="1">
                <a:latin typeface="Arial Narrow" pitchFamily="34" charset="0"/>
                <a:cs typeface="Times New Roman" pitchFamily="18" charset="0"/>
              </a:rPr>
              <a:t>Devasahayam</a:t>
            </a:r>
            <a:r>
              <a:rPr lang="en-US" sz="2400" dirty="0">
                <a:latin typeface="Arial Narrow" pitchFamily="34" charset="0"/>
                <a:cs typeface="Times New Roman" pitchFamily="18" charset="0"/>
              </a:rPr>
              <a:t> </a:t>
            </a:r>
            <a:r>
              <a:rPr lang="en-US" sz="2400" dirty="0" err="1">
                <a:latin typeface="Arial Narrow" pitchFamily="34" charset="0"/>
                <a:cs typeface="Times New Roman" pitchFamily="18" charset="0"/>
              </a:rPr>
              <a:t>Pilla</a:t>
            </a:r>
            <a:r>
              <a:rPr lang="en-US" sz="2400" dirty="0">
                <a:latin typeface="Arial Narrow" pitchFamily="34" charset="0"/>
                <a:cs typeface="Times New Roman" pitchFamily="18" charset="0"/>
              </a:rPr>
              <a:t> was born in a Brahmin family at </a:t>
            </a:r>
            <a:r>
              <a:rPr lang="en-US" sz="2400" dirty="0" err="1">
                <a:latin typeface="Arial Narrow" pitchFamily="34" charset="0"/>
                <a:cs typeface="Times New Roman" pitchFamily="18" charset="0"/>
              </a:rPr>
              <a:t>Nattalam</a:t>
            </a:r>
            <a:r>
              <a:rPr lang="en-US" sz="2400" dirty="0">
                <a:latin typeface="Arial Narrow" pitchFamily="34" charset="0"/>
                <a:cs typeface="Times New Roman" pitchFamily="18" charset="0"/>
              </a:rPr>
              <a:t> village near </a:t>
            </a:r>
            <a:r>
              <a:rPr lang="en-US" sz="2400" dirty="0" err="1">
                <a:latin typeface="Arial Narrow" pitchFamily="34" charset="0"/>
                <a:cs typeface="Times New Roman" pitchFamily="18" charset="0"/>
              </a:rPr>
              <a:t>Nagarcoil</a:t>
            </a:r>
            <a:r>
              <a:rPr lang="en-US" sz="2400" dirty="0">
                <a:latin typeface="Arial Narrow" pitchFamily="34" charset="0"/>
                <a:cs typeface="Times New Roman" pitchFamily="18" charset="0"/>
              </a:rPr>
              <a:t>. He was the minister of Maharaja </a:t>
            </a:r>
            <a:r>
              <a:rPr lang="en-US" sz="2400" dirty="0" err="1">
                <a:latin typeface="Arial Narrow" pitchFamily="34" charset="0"/>
                <a:cs typeface="Times New Roman" pitchFamily="18" charset="0"/>
              </a:rPr>
              <a:t>Marthandavarma</a:t>
            </a:r>
            <a:r>
              <a:rPr lang="en-US" sz="2400" dirty="0">
                <a:latin typeface="Arial Narrow" pitchFamily="34" charset="0"/>
                <a:cs typeface="Times New Roman" pitchFamily="18" charset="0"/>
              </a:rPr>
              <a:t>. He came into contact with Delano, the Dutch captain and became a Christian. The king imprisoned him as he accepted Christian faith and was shot dead on Mt. </a:t>
            </a:r>
            <a:r>
              <a:rPr lang="en-US" sz="2400" dirty="0" err="1">
                <a:latin typeface="Arial Narrow" pitchFamily="34" charset="0"/>
                <a:cs typeface="Times New Roman" pitchFamily="18" charset="0"/>
              </a:rPr>
              <a:t>Kattady</a:t>
            </a:r>
            <a:r>
              <a:rPr lang="en-US" sz="2400" dirty="0">
                <a:latin typeface="Arial Narrow" pitchFamily="34" charset="0"/>
                <a:cs typeface="Times New Roman" pitchFamily="18" charset="0"/>
              </a:rPr>
              <a:t> on 14th January 1752. There are many such courageous martyrs in Indian Church. Sr. </a:t>
            </a:r>
            <a:r>
              <a:rPr lang="en-US" sz="2400" dirty="0" err="1">
                <a:latin typeface="Arial Narrow" pitchFamily="34" charset="0"/>
                <a:cs typeface="Times New Roman" pitchFamily="18" charset="0"/>
              </a:rPr>
              <a:t>Rani</a:t>
            </a:r>
            <a:r>
              <a:rPr lang="en-US" sz="2400" dirty="0">
                <a:latin typeface="Arial Narrow" pitchFamily="34" charset="0"/>
                <a:cs typeface="Times New Roman" pitchFamily="18" charset="0"/>
              </a:rPr>
              <a:t> </a:t>
            </a:r>
            <a:r>
              <a:rPr lang="en-US" sz="2400" dirty="0">
                <a:latin typeface="Arial Narrow" pitchFamily="34" charset="0"/>
                <a:cs typeface="Times New Roman" pitchFamily="18" charset="0"/>
              </a:rPr>
              <a:t>Maria, Fr</a:t>
            </a:r>
            <a:r>
              <a:rPr lang="en-US" sz="2400" dirty="0">
                <a:latin typeface="Arial Narrow" pitchFamily="34" charset="0"/>
                <a:cs typeface="Times New Roman" pitchFamily="18" charset="0"/>
              </a:rPr>
              <a:t>.  </a:t>
            </a:r>
            <a:r>
              <a:rPr lang="en-US" sz="2400" dirty="0" err="1">
                <a:latin typeface="Arial Narrow" pitchFamily="34" charset="0"/>
                <a:cs typeface="Times New Roman" pitchFamily="18" charset="0"/>
              </a:rPr>
              <a:t>Aruldas</a:t>
            </a:r>
            <a:r>
              <a:rPr lang="en-US" sz="2400" dirty="0">
                <a:latin typeface="Arial Narrow" pitchFamily="34" charset="0"/>
                <a:cs typeface="Times New Roman" pitchFamily="18" charset="0"/>
              </a:rPr>
              <a:t> etc. are some among them.</a:t>
            </a:r>
          </a:p>
        </p:txBody>
      </p:sp>
      <p:pic>
        <p:nvPicPr>
          <p:cNvPr id="6" name="Picture 2"/>
          <p:cNvPicPr>
            <a:picLocks noChangeAspect="1" noChangeArrowheads="1"/>
          </p:cNvPicPr>
          <p:nvPr/>
        </p:nvPicPr>
        <p:blipFill>
          <a:blip r:embed="rId2" cstate="print"/>
          <a:srcRect l="3396"/>
          <a:stretch>
            <a:fillRect/>
          </a:stretch>
        </p:blipFill>
        <p:spPr bwMode="auto">
          <a:xfrm>
            <a:off x="7315200" y="1432124"/>
            <a:ext cx="1676400" cy="1844476"/>
          </a:xfrm>
          <a:prstGeom prst="rect">
            <a:avLst/>
          </a:prstGeom>
          <a:noFill/>
          <a:ln w="9525">
            <a:solidFill>
              <a:srgbClr val="FF9900"/>
            </a:solidFill>
            <a:miter lim="800000"/>
            <a:headEnd/>
            <a:tailEnd/>
          </a:ln>
          <a:effectLst/>
        </p:spPr>
      </p:pic>
      <p:pic>
        <p:nvPicPr>
          <p:cNvPr id="8" name="Picture 3"/>
          <p:cNvPicPr>
            <a:picLocks noChangeAspect="1" noChangeArrowheads="1"/>
          </p:cNvPicPr>
          <p:nvPr/>
        </p:nvPicPr>
        <p:blipFill>
          <a:blip r:embed="rId3" cstate="print"/>
          <a:srcRect l="15359"/>
          <a:stretch>
            <a:fillRect/>
          </a:stretch>
        </p:blipFill>
        <p:spPr bwMode="auto">
          <a:xfrm>
            <a:off x="7315200" y="3448050"/>
            <a:ext cx="1676400" cy="2724150"/>
          </a:xfrm>
          <a:prstGeom prst="rect">
            <a:avLst/>
          </a:prstGeom>
          <a:noFill/>
          <a:ln w="9525">
            <a:solidFill>
              <a:srgbClr val="FF9900"/>
            </a:solidFill>
            <a:miter lim="800000"/>
            <a:headEnd/>
            <a:tailEnd/>
          </a:ln>
          <a:effectLst/>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uild="p"/>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0" y="207258"/>
            <a:ext cx="9144000" cy="630942"/>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THE COURAGE OF THE MARTYRS</a:t>
            </a:r>
            <a:endParaRPr lang="en-US" sz="3500" b="1" dirty="0">
              <a:solidFill>
                <a:srgbClr val="FF00FF"/>
              </a:solidFill>
              <a:latin typeface="Cooper Std Black" pitchFamily="18" charset="0"/>
              <a:cs typeface="Times New Roman" pitchFamily="18" charset="0"/>
            </a:endParaRPr>
          </a:p>
        </p:txBody>
      </p:sp>
      <p:sp>
        <p:nvSpPr>
          <p:cNvPr id="7" name="TextBox 6"/>
          <p:cNvSpPr txBox="1"/>
          <p:nvPr/>
        </p:nvSpPr>
        <p:spPr>
          <a:xfrm>
            <a:off x="152400" y="914400"/>
            <a:ext cx="8763000" cy="5847755"/>
          </a:xfrm>
          <a:prstGeom prst="rect">
            <a:avLst/>
          </a:prstGeom>
          <a:noFill/>
        </p:spPr>
        <p:txBody>
          <a:bodyPr wrap="square" rtlCol="0">
            <a:spAutoFit/>
          </a:bodyPr>
          <a:lstStyle/>
          <a:p>
            <a:pPr algn="just"/>
            <a:r>
              <a:rPr lang="en-US" sz="2200" dirty="0">
                <a:latin typeface="Arial Narrow" pitchFamily="34" charset="0"/>
                <a:cs typeface="Times New Roman" pitchFamily="18" charset="0"/>
              </a:rPr>
              <a:t>	The faith and courage of the martyrs when they were tortured was wonderful. The conversation between St. Polycarp, the bishop of </a:t>
            </a:r>
            <a:r>
              <a:rPr lang="en-US" sz="2200" dirty="0" err="1">
                <a:latin typeface="Arial Narrow" pitchFamily="34" charset="0"/>
                <a:cs typeface="Times New Roman" pitchFamily="18" charset="0"/>
              </a:rPr>
              <a:t>Smirna</a:t>
            </a:r>
            <a:r>
              <a:rPr lang="en-US" sz="2200" dirty="0">
                <a:latin typeface="Arial Narrow" pitchFamily="34" charset="0"/>
                <a:cs typeface="Times New Roman" pitchFamily="18" charset="0"/>
              </a:rPr>
              <a:t> and his judge, when he was about to be killed is a proof of this. The judge said: “Curse Christ and I shall set you free”. </a:t>
            </a:r>
          </a:p>
          <a:p>
            <a:pPr algn="just"/>
            <a:r>
              <a:rPr lang="en-US" sz="2200" dirty="0">
                <a:latin typeface="Arial Narrow" pitchFamily="34" charset="0"/>
                <a:cs typeface="Times New Roman" pitchFamily="18" charset="0"/>
              </a:rPr>
              <a:t>	The saint replied: “I served Him for 86 years. He never deserted me. How can I curse such a king, my </a:t>
            </a:r>
            <a:r>
              <a:rPr lang="en-US" sz="2200" dirty="0" err="1">
                <a:latin typeface="Arial Narrow" pitchFamily="34" charset="0"/>
                <a:cs typeface="Times New Roman" pitchFamily="18" charset="0"/>
              </a:rPr>
              <a:t>saviour</a:t>
            </a:r>
            <a:r>
              <a:rPr lang="en-US" sz="2200" dirty="0">
                <a:latin typeface="Arial Narrow" pitchFamily="34" charset="0"/>
                <a:cs typeface="Times New Roman" pitchFamily="18" charset="0"/>
              </a:rPr>
              <a:t>, now. I declare truly that I am a Christian” when he was threatened that he would be burned in fire St. Polycarp said: “You threaten me with fire. This fire will be destroyed soon. </a:t>
            </a:r>
          </a:p>
          <a:p>
            <a:pPr algn="just"/>
            <a:r>
              <a:rPr lang="en-US" sz="2200" dirty="0">
                <a:latin typeface="Arial Narrow" pitchFamily="34" charset="0"/>
                <a:cs typeface="Times New Roman" pitchFamily="18" charset="0"/>
              </a:rPr>
              <a:t>	What do you know about eternal fire ? That is meant for you. Come, do whatever you want”. When the body of Polycarp was burned in fire, the hearts of the faithful burned with zeal and courage to sacrifice their lives for faith.</a:t>
            </a:r>
          </a:p>
          <a:p>
            <a:pPr algn="just"/>
            <a:r>
              <a:rPr lang="en-US" sz="2200" dirty="0">
                <a:latin typeface="Arial Narrow" pitchFamily="34" charset="0"/>
                <a:cs typeface="Times New Roman" pitchFamily="18" charset="0"/>
              </a:rPr>
              <a:t>	Religious persecutions did not weaken the Church; instead it strengthened the Church. The courageous endurance and persevering faith of the martyrs attracted many to Christian faith. 	Even their persecutors, seeing their faith, got converted, confessed that they too were Christians and accepted martyrdom. The seed of the Church grew very strong and powerful in the land wet with the blood of the martyrs.</a:t>
            </a:r>
          </a:p>
        </p:txBody>
      </p:sp>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anim calcmode="lin" valueType="num">
                                      <p:cBhvr>
                                        <p:cTn id="25"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7">
                                            <p:txEl>
                                              <p:pRg st="3" end="3"/>
                                            </p:txEl>
                                          </p:spTgt>
                                        </p:tgtEl>
                                        <p:attrNameLst>
                                          <p:attrName>style.visibility</p:attrName>
                                        </p:attrNameLst>
                                      </p:cBhvr>
                                      <p:to>
                                        <p:strVal val="visible"/>
                                      </p:to>
                                    </p:set>
                                    <p:anim calcmode="lin" valueType="num">
                                      <p:cBhvr>
                                        <p:cTn id="31" dur="500" fill="hold"/>
                                        <p:tgtEl>
                                          <p:spTgt spid="7">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7">
                                            <p:txEl>
                                              <p:pRg st="3" end="3"/>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52400" y="304800"/>
            <a:ext cx="8839200" cy="2400657"/>
          </a:xfrm>
          <a:prstGeom prst="rect">
            <a:avLst/>
          </a:prstGeom>
          <a:noFill/>
        </p:spPr>
        <p:txBody>
          <a:bodyPr wrap="square" rtlCol="0">
            <a:spAutoFit/>
          </a:bodyPr>
          <a:lstStyle/>
          <a:p>
            <a:pPr algn="just"/>
            <a:r>
              <a:rPr lang="en-US" sz="2500" dirty="0">
                <a:latin typeface="Arial Narrow" pitchFamily="34" charset="0"/>
                <a:cs typeface="Times New Roman" pitchFamily="18" charset="0"/>
              </a:rPr>
              <a:t>	Even if we need not give up our lives to preserve our faith, courage and sacrifice are necessary to follow the way of love and patience and forgiveness which Jesus showed us. </a:t>
            </a:r>
          </a:p>
          <a:p>
            <a:pPr algn="just"/>
            <a:r>
              <a:rPr lang="en-US" sz="2500" dirty="0">
                <a:latin typeface="Arial Narrow" pitchFamily="34" charset="0"/>
                <a:cs typeface="Times New Roman" pitchFamily="18" charset="0"/>
              </a:rPr>
              <a:t>	With a spirit of sacrifice let us take up the occasions that come our way to witness to forgiving love and selfless service and thus own the courage of faith of the martyrs and live accordingly.</a:t>
            </a:r>
          </a:p>
        </p:txBody>
      </p:sp>
      <p:pic>
        <p:nvPicPr>
          <p:cNvPr id="2050" name="Picture 2" descr="I:\CLASS 10\LESSON 2\IMAGE\2.jpg"/>
          <p:cNvPicPr>
            <a:picLocks noChangeAspect="1" noChangeArrowheads="1"/>
          </p:cNvPicPr>
          <p:nvPr/>
        </p:nvPicPr>
        <p:blipFill>
          <a:blip r:embed="rId2" cstate="print"/>
          <a:srcRect/>
          <a:stretch>
            <a:fillRect/>
          </a:stretch>
        </p:blipFill>
        <p:spPr bwMode="auto">
          <a:xfrm>
            <a:off x="1346201" y="2895600"/>
            <a:ext cx="6502399" cy="3657600"/>
          </a:xfrm>
          <a:prstGeom prst="rect">
            <a:avLst/>
          </a:prstGeom>
          <a:noFill/>
          <a:ln>
            <a:solidFill>
              <a:srgbClr val="FF9900"/>
            </a:solidFill>
          </a:ln>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calcmode="lin" valueType="num">
                                      <p:cBhvr>
                                        <p:cTn id="13"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Oval 29"/>
          <p:cNvSpPr/>
          <p:nvPr/>
        </p:nvSpPr>
        <p:spPr>
          <a:xfrm>
            <a:off x="228600" y="1600200"/>
            <a:ext cx="8534400" cy="4572000"/>
          </a:xfrm>
          <a:prstGeom prst="ellipse">
            <a:avLst/>
          </a:prstGeom>
          <a:gradFill>
            <a:gsLst>
              <a:gs pos="0">
                <a:srgbClr val="FFFF00"/>
              </a:gs>
              <a:gs pos="50000">
                <a:schemeClr val="bg2">
                  <a:lumMod val="75000"/>
                  <a:tint val="44500"/>
                  <a:satMod val="160000"/>
                </a:schemeClr>
              </a:gs>
              <a:gs pos="100000">
                <a:srgbClr val="FFFF00"/>
              </a:gs>
            </a:gsLst>
            <a:lin ang="8100000" scaled="1"/>
          </a:gra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1143000" y="2895600"/>
            <a:ext cx="6858000" cy="838200"/>
          </a:xfrm>
          <a:ln>
            <a:noFill/>
          </a:ln>
        </p:spPr>
        <p:txBody>
          <a:bodyPr>
            <a:noAutofit/>
          </a:bodyPr>
          <a:lstStyle/>
          <a:p>
            <a:pPr algn="ctr"/>
            <a:r>
              <a:rPr lang="en-US" sz="3500" b="1" dirty="0">
                <a:solidFill>
                  <a:srgbClr val="00B0F0"/>
                </a:solidFill>
                <a:latin typeface="Cooper Std Black" pitchFamily="18" charset="0"/>
                <a:cs typeface="Times New Roman" pitchFamily="18" charset="0"/>
              </a:rPr>
              <a:t>Let us </a:t>
            </a:r>
            <a:br>
              <a:rPr lang="en-US" sz="3500" b="1" dirty="0">
                <a:solidFill>
                  <a:srgbClr val="00B0F0"/>
                </a:solidFill>
                <a:latin typeface="Cooper Std Black" pitchFamily="18" charset="0"/>
                <a:cs typeface="Times New Roman" pitchFamily="18" charset="0"/>
              </a:rPr>
            </a:br>
            <a:r>
              <a:rPr lang="en-US" sz="3500" b="1" dirty="0">
                <a:solidFill>
                  <a:srgbClr val="00B0F0"/>
                </a:solidFill>
                <a:latin typeface="Cooper Std Black" pitchFamily="18" charset="0"/>
                <a:cs typeface="Times New Roman" pitchFamily="18" charset="0"/>
              </a:rPr>
              <a:t>Read the Word of God and Meditate</a:t>
            </a:r>
          </a:p>
        </p:txBody>
      </p:sp>
      <p:sp>
        <p:nvSpPr>
          <p:cNvPr id="5" name="Content Placeholder 2"/>
          <p:cNvSpPr>
            <a:spLocks noGrp="1"/>
          </p:cNvSpPr>
          <p:nvPr>
            <p:ph idx="1"/>
          </p:nvPr>
        </p:nvSpPr>
        <p:spPr>
          <a:xfrm>
            <a:off x="228600" y="4495800"/>
            <a:ext cx="8686800" cy="533400"/>
          </a:xfrm>
        </p:spPr>
        <p:txBody>
          <a:bodyPr>
            <a:noAutofit/>
          </a:bodyPr>
          <a:lstStyle/>
          <a:p>
            <a:pPr algn="ctr">
              <a:buNone/>
            </a:pPr>
            <a:r>
              <a:rPr lang="en-US" sz="3000" b="1" dirty="0">
                <a:solidFill>
                  <a:schemeClr val="tx1"/>
                </a:solidFill>
                <a:latin typeface="Arial Narrow" pitchFamily="34" charset="0"/>
                <a:cs typeface="Times New Roman" pitchFamily="18" charset="0"/>
              </a:rPr>
              <a:t>Mt. 10:16-23</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381000" y="1600200"/>
            <a:ext cx="8382000" cy="4572000"/>
          </a:xfrm>
          <a:prstGeom prst="ellipse">
            <a:avLst/>
          </a:prstGeom>
          <a:gradFill>
            <a:gsLst>
              <a:gs pos="0">
                <a:srgbClr val="FFFF00"/>
              </a:gs>
              <a:gs pos="50000">
                <a:schemeClr val="bg2">
                  <a:lumMod val="75000"/>
                  <a:tint val="44500"/>
                  <a:satMod val="160000"/>
                </a:schemeClr>
              </a:gs>
              <a:gs pos="100000">
                <a:srgbClr val="FFFF00"/>
              </a:gs>
            </a:gsLst>
            <a:lin ang="8100000" scaled="1"/>
          </a:gra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1066800" y="2667000"/>
            <a:ext cx="7010400" cy="838200"/>
          </a:xfrm>
        </p:spPr>
        <p:txBody>
          <a:bodyPr>
            <a:noAutofit/>
          </a:bodyPr>
          <a:lstStyle/>
          <a:p>
            <a:pPr algn="ctr"/>
            <a:r>
              <a:rPr lang="en-US" sz="3500" b="1" dirty="0">
                <a:solidFill>
                  <a:srgbClr val="FF00FF"/>
                </a:solidFill>
                <a:latin typeface="Cooper Std Black" pitchFamily="18" charset="0"/>
                <a:cs typeface="Times New Roman" pitchFamily="18" charset="0"/>
              </a:rPr>
              <a:t>A Word of God to Remember</a:t>
            </a:r>
          </a:p>
        </p:txBody>
      </p:sp>
      <p:sp>
        <p:nvSpPr>
          <p:cNvPr id="5" name="Content Placeholder 2"/>
          <p:cNvSpPr>
            <a:spLocks noGrp="1"/>
          </p:cNvSpPr>
          <p:nvPr>
            <p:ph idx="1"/>
          </p:nvPr>
        </p:nvSpPr>
        <p:spPr>
          <a:xfrm>
            <a:off x="685800" y="3886200"/>
            <a:ext cx="7696200" cy="1371600"/>
          </a:xfrm>
        </p:spPr>
        <p:txBody>
          <a:bodyPr>
            <a:noAutofit/>
          </a:bodyPr>
          <a:lstStyle/>
          <a:p>
            <a:pPr algn="ctr">
              <a:buNone/>
            </a:pPr>
            <a:r>
              <a:rPr lang="en-US" sz="3000" dirty="0">
                <a:solidFill>
                  <a:schemeClr val="tx1"/>
                </a:solidFill>
                <a:latin typeface="Arial Narrow" pitchFamily="34" charset="0"/>
                <a:cs typeface="Times New Roman" pitchFamily="18" charset="0"/>
              </a:rPr>
              <a:t>“Everyone therefore who acknowledges me before others, I also will acknowledge before my Father in heaven” (Mt. 10: 32)</a:t>
            </a:r>
          </a:p>
        </p:txBody>
      </p:sp>
      <p:sp>
        <p:nvSpPr>
          <p:cNvPr id="7" name="5-Point Star 6"/>
          <p:cNvSpPr/>
          <p:nvPr/>
        </p:nvSpPr>
        <p:spPr>
          <a:xfrm>
            <a:off x="1143000" y="1981200"/>
            <a:ext cx="914400" cy="914400"/>
          </a:xfrm>
          <a:prstGeom prst="star5">
            <a:avLst/>
          </a:prstGeom>
          <a:solidFill>
            <a:srgbClr val="FFFF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5-Point Star 7"/>
          <p:cNvSpPr/>
          <p:nvPr/>
        </p:nvSpPr>
        <p:spPr>
          <a:xfrm>
            <a:off x="1905000" y="1600200"/>
            <a:ext cx="914400" cy="914400"/>
          </a:xfrm>
          <a:prstGeom prst="star5">
            <a:avLst/>
          </a:prstGeom>
          <a:solidFill>
            <a:srgbClr val="FFFF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5-Point Star 8"/>
          <p:cNvSpPr/>
          <p:nvPr/>
        </p:nvSpPr>
        <p:spPr>
          <a:xfrm>
            <a:off x="2590800" y="1295400"/>
            <a:ext cx="914400" cy="914400"/>
          </a:xfrm>
          <a:prstGeom prst="star5">
            <a:avLst/>
          </a:prstGeom>
          <a:solidFill>
            <a:srgbClr val="FFFF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5-Point Star 9"/>
          <p:cNvSpPr/>
          <p:nvPr/>
        </p:nvSpPr>
        <p:spPr>
          <a:xfrm>
            <a:off x="3429000" y="1143000"/>
            <a:ext cx="914400" cy="914400"/>
          </a:xfrm>
          <a:prstGeom prst="star5">
            <a:avLst/>
          </a:prstGeom>
          <a:solidFill>
            <a:srgbClr val="FFFF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2057400"/>
            <a:ext cx="9144000" cy="48006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2743200" y="152400"/>
            <a:ext cx="3657600" cy="914400"/>
          </a:xfrm>
          <a:prstGeom prst="ellipse">
            <a:avLst/>
          </a:prstGeom>
          <a:solidFill>
            <a:srgbClr val="CC00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0" y="274528"/>
            <a:ext cx="9144000" cy="1554272"/>
          </a:xfrm>
          <a:prstGeom prst="rect">
            <a:avLst/>
          </a:prstGeom>
          <a:noFill/>
        </p:spPr>
        <p:txBody>
          <a:bodyPr wrap="square" rtlCol="0">
            <a:spAutoFit/>
          </a:bodyPr>
          <a:lstStyle/>
          <a:p>
            <a:pPr algn="ctr"/>
            <a:r>
              <a:rPr lang="en-US" sz="3000" b="1" dirty="0">
                <a:solidFill>
                  <a:schemeClr val="bg1"/>
                </a:solidFill>
                <a:latin typeface="Cooper Std Black" pitchFamily="18" charset="0"/>
                <a:cs typeface="Times New Roman" pitchFamily="18" charset="0"/>
              </a:rPr>
              <a:t>LESSON 4</a:t>
            </a:r>
          </a:p>
          <a:p>
            <a:pPr algn="ctr"/>
            <a:endParaRPr lang="en-US" sz="3000" b="1" dirty="0">
              <a:latin typeface="Cooper Std Black" pitchFamily="18" charset="0"/>
              <a:cs typeface="Times New Roman" pitchFamily="18" charset="0"/>
            </a:endParaRPr>
          </a:p>
          <a:p>
            <a:pPr algn="ctr"/>
            <a:r>
              <a:rPr lang="en-US" sz="3500" b="1" dirty="0">
                <a:solidFill>
                  <a:srgbClr val="00B0F0"/>
                </a:solidFill>
                <a:latin typeface="Cooper Std Black" pitchFamily="18" charset="0"/>
                <a:cs typeface="Times New Roman" pitchFamily="18" charset="0"/>
              </a:rPr>
              <a:t>HEROIC WITNESSES OF FAITH</a:t>
            </a:r>
          </a:p>
        </p:txBody>
      </p:sp>
      <p:pic>
        <p:nvPicPr>
          <p:cNvPr id="8" name="Picture 2" descr="C:\Users\user\Desktop\New folderm9\class 10\les 4\St__Peter,_crucifixion_-_caravaggio.jpg"/>
          <p:cNvPicPr>
            <a:picLocks noChangeAspect="1" noChangeArrowheads="1"/>
          </p:cNvPicPr>
          <p:nvPr/>
        </p:nvPicPr>
        <p:blipFill>
          <a:blip r:embed="rId2" cstate="print"/>
          <a:srcRect/>
          <a:stretch>
            <a:fillRect/>
          </a:stretch>
        </p:blipFill>
        <p:spPr bwMode="auto">
          <a:xfrm>
            <a:off x="2971800" y="2048797"/>
            <a:ext cx="3733800" cy="4831607"/>
          </a:xfrm>
          <a:prstGeom prst="rect">
            <a:avLst/>
          </a:prstGeom>
          <a:noFill/>
          <a:ln w="76200">
            <a:noFill/>
          </a:ln>
          <a:effectLst>
            <a:softEdge rad="635000"/>
          </a:effectLst>
        </p:spPr>
      </p:pic>
    </p:spTree>
    <p:extLst>
      <p:ext uri="{BB962C8B-B14F-4D97-AF65-F5344CB8AC3E}">
        <p14:creationId xmlns="" xmlns:p14="http://schemas.microsoft.com/office/powerpoint/2010/main" val="3886861740"/>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p:cTn id="13"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6200" y="1981200"/>
            <a:ext cx="8991600" cy="3581400"/>
          </a:xfrm>
          <a:prstGeom prst="rect">
            <a:avLst/>
          </a:prstGeom>
          <a:gradFill>
            <a:gsLst>
              <a:gs pos="0">
                <a:srgbClr val="FFFF00"/>
              </a:gs>
              <a:gs pos="50000">
                <a:schemeClr val="bg1"/>
              </a:gs>
              <a:gs pos="100000">
                <a:srgbClr val="FFFF00"/>
              </a:gs>
            </a:gsLst>
            <a:path path="circle">
              <a:fillToRect l="100000" t="100000"/>
            </a:path>
          </a:gra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438400"/>
            <a:ext cx="7315200" cy="838200"/>
          </a:xfrm>
        </p:spPr>
        <p:txBody>
          <a:bodyPr>
            <a:normAutofit/>
          </a:bodyPr>
          <a:lstStyle/>
          <a:p>
            <a:pPr algn="ctr"/>
            <a:r>
              <a:rPr lang="en-US" sz="3500" b="1" dirty="0">
                <a:solidFill>
                  <a:srgbClr val="00B0F0"/>
                </a:solidFill>
                <a:latin typeface="Cooper Std Black" pitchFamily="18" charset="0"/>
                <a:cs typeface="Times New Roman" pitchFamily="18" charset="0"/>
              </a:rPr>
              <a:t>Let us Pray</a:t>
            </a:r>
          </a:p>
        </p:txBody>
      </p:sp>
      <p:sp>
        <p:nvSpPr>
          <p:cNvPr id="5" name="Content Placeholder 2"/>
          <p:cNvSpPr>
            <a:spLocks noGrp="1"/>
          </p:cNvSpPr>
          <p:nvPr>
            <p:ph idx="1"/>
          </p:nvPr>
        </p:nvSpPr>
        <p:spPr>
          <a:xfrm>
            <a:off x="76200" y="3657600"/>
            <a:ext cx="6858000" cy="1143000"/>
          </a:xfrm>
        </p:spPr>
        <p:txBody>
          <a:bodyPr>
            <a:noAutofit/>
          </a:bodyPr>
          <a:lstStyle/>
          <a:p>
            <a:pPr algn="ctr">
              <a:buNone/>
            </a:pPr>
            <a:r>
              <a:rPr lang="en-US" sz="3000" dirty="0">
                <a:solidFill>
                  <a:schemeClr val="tx1"/>
                </a:solidFill>
                <a:latin typeface="Arial Narrow" pitchFamily="34" charset="0"/>
                <a:cs typeface="Times New Roman" pitchFamily="18" charset="0"/>
              </a:rPr>
              <a:t>O Lord Jesus, strengthen us to follow the example of the martyrs who sacrificed their lives for true faith..</a:t>
            </a:r>
            <a:endParaRPr lang="en-US" sz="3000" dirty="0">
              <a:solidFill>
                <a:schemeClr val="tx1"/>
              </a:solidFill>
              <a:latin typeface="Arial Narrow" pitchFamily="34" charset="0"/>
              <a:cs typeface="Times New Roman" pitchFamily="18" charset="0"/>
            </a:endParaRPr>
          </a:p>
        </p:txBody>
      </p:sp>
      <p:pic>
        <p:nvPicPr>
          <p:cNvPr id="2" name="Picture 2" descr="C:\Users\user\Desktop\Bitmap in Lesson1.cdr.jpg"/>
          <p:cNvPicPr>
            <a:picLocks noChangeAspect="1" noChangeArrowheads="1"/>
          </p:cNvPicPr>
          <p:nvPr/>
        </p:nvPicPr>
        <p:blipFill>
          <a:blip r:embed="rId2" cstate="print"/>
          <a:srcRect/>
          <a:stretch>
            <a:fillRect/>
          </a:stretch>
        </p:blipFill>
        <p:spPr bwMode="auto">
          <a:xfrm>
            <a:off x="6934200" y="2133600"/>
            <a:ext cx="2038485" cy="3200400"/>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152400" y="2514600"/>
            <a:ext cx="8763000" cy="2743200"/>
          </a:xfrm>
          <a:prstGeom prst="roundRect">
            <a:avLst>
              <a:gd name="adj" fmla="val 50000"/>
            </a:avLst>
          </a:prstGeom>
          <a:gradFill flip="none" rotWithShape="1">
            <a:gsLst>
              <a:gs pos="0">
                <a:srgbClr val="FFFF00"/>
              </a:gs>
              <a:gs pos="50000">
                <a:schemeClr val="bg1"/>
              </a:gs>
              <a:gs pos="100000">
                <a:srgbClr val="FFFF00"/>
              </a:gs>
            </a:gsLst>
            <a:path path="circle">
              <a:fillToRect l="100000" t="100000"/>
            </a:path>
            <a:tileRect r="-100000" b="-100000"/>
          </a:gra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667000"/>
            <a:ext cx="9144000" cy="990600"/>
          </a:xfrm>
        </p:spPr>
        <p:txBody>
          <a:bodyPr>
            <a:noAutofit/>
          </a:bodyPr>
          <a:lstStyle/>
          <a:p>
            <a:pPr algn="ctr"/>
            <a:r>
              <a:rPr lang="en-US" sz="3500" b="1" dirty="0">
                <a:solidFill>
                  <a:srgbClr val="FF00FF"/>
                </a:solidFill>
                <a:latin typeface="Cooper Std Black" pitchFamily="18" charset="0"/>
                <a:cs typeface="Times New Roman" pitchFamily="18" charset="0"/>
              </a:rPr>
              <a:t>My Decision</a:t>
            </a:r>
            <a:endParaRPr lang="en-US" sz="3500" dirty="0">
              <a:solidFill>
                <a:srgbClr val="FF00FF"/>
              </a:solidFill>
              <a:latin typeface="Cooper Std Black" pitchFamily="18" charset="0"/>
              <a:cs typeface="Times New Roman" pitchFamily="18" charset="0"/>
            </a:endParaRPr>
          </a:p>
        </p:txBody>
      </p:sp>
      <p:sp>
        <p:nvSpPr>
          <p:cNvPr id="5" name="Content Placeholder 2"/>
          <p:cNvSpPr>
            <a:spLocks noGrp="1"/>
          </p:cNvSpPr>
          <p:nvPr>
            <p:ph idx="1"/>
          </p:nvPr>
        </p:nvSpPr>
        <p:spPr>
          <a:xfrm>
            <a:off x="914400" y="3581400"/>
            <a:ext cx="7315200" cy="1295400"/>
          </a:xfrm>
        </p:spPr>
        <p:txBody>
          <a:bodyPr>
            <a:noAutofit/>
          </a:bodyPr>
          <a:lstStyle/>
          <a:p>
            <a:pPr marL="0" indent="0" algn="ctr">
              <a:buNone/>
            </a:pPr>
            <a:r>
              <a:rPr lang="en-US" sz="3000" dirty="0">
                <a:solidFill>
                  <a:schemeClr val="tx1"/>
                </a:solidFill>
                <a:latin typeface="Arial Narrow" pitchFamily="34" charset="0"/>
                <a:cs typeface="Times New Roman" pitchFamily="18" charset="0"/>
              </a:rPr>
              <a:t>I will offer my sorrows and sufferings for those who suffer persecution for in faith and pray for them.</a:t>
            </a:r>
          </a:p>
          <a:p>
            <a:pPr marL="0" indent="0" algn="ctr">
              <a:buNone/>
            </a:pPr>
            <a:endParaRPr lang="en-US" sz="3000" dirty="0">
              <a:solidFill>
                <a:schemeClr val="tx1"/>
              </a:solidFill>
              <a:latin typeface="Arial Narrow" pitchFamily="34" charset="0"/>
              <a:cs typeface="Times New Roman" pitchFamily="18" charset="0"/>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6200" y="1295400"/>
            <a:ext cx="8991600" cy="4267200"/>
          </a:xfrm>
          <a:prstGeom prst="rect">
            <a:avLst/>
          </a:prstGeom>
          <a:gradFill>
            <a:gsLst>
              <a:gs pos="0">
                <a:srgbClr val="FFFF00"/>
              </a:gs>
              <a:gs pos="50000">
                <a:schemeClr val="bg2">
                  <a:lumMod val="75000"/>
                  <a:tint val="44500"/>
                  <a:satMod val="160000"/>
                </a:schemeClr>
              </a:gs>
              <a:gs pos="100000">
                <a:srgbClr val="FFFF00"/>
              </a:gs>
            </a:gsLst>
            <a:lin ang="8100000" scaled="1"/>
          </a:gra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1600200"/>
            <a:ext cx="9144000" cy="838200"/>
          </a:xfrm>
        </p:spPr>
        <p:txBody>
          <a:bodyPr>
            <a:noAutofit/>
          </a:bodyPr>
          <a:lstStyle/>
          <a:p>
            <a:pPr algn="ctr"/>
            <a:r>
              <a:rPr lang="en-US" sz="3500" b="1" dirty="0">
                <a:solidFill>
                  <a:srgbClr val="00B0F0"/>
                </a:solidFill>
                <a:latin typeface="Cooper Std Black" pitchFamily="18" charset="0"/>
                <a:cs typeface="Times New Roman" pitchFamily="18" charset="0"/>
              </a:rPr>
              <a:t>Let us think with the Church</a:t>
            </a:r>
            <a:endParaRPr lang="en-US" sz="3500" dirty="0">
              <a:solidFill>
                <a:srgbClr val="00B0F0"/>
              </a:solidFill>
              <a:latin typeface="Cooper Std Black" pitchFamily="18" charset="0"/>
              <a:cs typeface="Times New Roman" pitchFamily="18" charset="0"/>
            </a:endParaRPr>
          </a:p>
        </p:txBody>
      </p:sp>
      <p:sp>
        <p:nvSpPr>
          <p:cNvPr id="5" name="Content Placeholder 2"/>
          <p:cNvSpPr>
            <a:spLocks noGrp="1"/>
          </p:cNvSpPr>
          <p:nvPr>
            <p:ph idx="1"/>
          </p:nvPr>
        </p:nvSpPr>
        <p:spPr>
          <a:xfrm>
            <a:off x="76200" y="2438400"/>
            <a:ext cx="8991600" cy="914400"/>
          </a:xfrm>
        </p:spPr>
        <p:txBody>
          <a:bodyPr>
            <a:noAutofit/>
          </a:bodyPr>
          <a:lstStyle/>
          <a:p>
            <a:pPr marL="0" indent="0" algn="just">
              <a:buNone/>
            </a:pPr>
            <a:r>
              <a:rPr lang="en-US" sz="3000" dirty="0">
                <a:solidFill>
                  <a:schemeClr val="tx1"/>
                </a:solidFill>
                <a:latin typeface="Arial Narrow" pitchFamily="34" charset="0"/>
                <a:cs typeface="Times New Roman" pitchFamily="18" charset="0"/>
              </a:rPr>
              <a:t>	</a:t>
            </a:r>
            <a:r>
              <a:rPr lang="en-US" sz="3000" dirty="0">
                <a:solidFill>
                  <a:schemeClr val="tx1"/>
                </a:solidFill>
                <a:latin typeface="Arial Narrow" pitchFamily="34" charset="0"/>
                <a:cs typeface="Times New Roman" pitchFamily="18" charset="0"/>
              </a:rPr>
              <a:t>The </a:t>
            </a:r>
            <a:r>
              <a:rPr lang="en-US" sz="3000" dirty="0">
                <a:solidFill>
                  <a:schemeClr val="tx1"/>
                </a:solidFill>
                <a:latin typeface="Arial Narrow" pitchFamily="34" charset="0"/>
                <a:cs typeface="Times New Roman" pitchFamily="18" charset="0"/>
              </a:rPr>
              <a:t>Church led by the spirit of Christ should walk in His path. It is a way of poverty, obedience and service and commitment until death. Christ became glorious through resurrection from this death. Just as Christ suffered for the Church, His body, the apostles also suffered much. Very often, Christian blood became the seed of the Church. (AG-5)</a:t>
            </a:r>
          </a:p>
        </p:txBody>
      </p:sp>
      <p:sp>
        <p:nvSpPr>
          <p:cNvPr id="16" name="Sun 15"/>
          <p:cNvSpPr/>
          <p:nvPr/>
        </p:nvSpPr>
        <p:spPr>
          <a:xfrm>
            <a:off x="4114800" y="5562600"/>
            <a:ext cx="914400" cy="914400"/>
          </a:xfrm>
          <a:prstGeom prst="sun">
            <a:avLst>
              <a:gd name="adj" fmla="val 25000"/>
            </a:avLst>
          </a:prstGeom>
          <a:solidFill>
            <a:srgbClr val="FFFF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un 16"/>
          <p:cNvSpPr/>
          <p:nvPr/>
        </p:nvSpPr>
        <p:spPr>
          <a:xfrm>
            <a:off x="4114800" y="381000"/>
            <a:ext cx="914400" cy="914400"/>
          </a:xfrm>
          <a:prstGeom prst="sun">
            <a:avLst>
              <a:gd name="adj" fmla="val 25000"/>
            </a:avLst>
          </a:prstGeom>
          <a:solidFill>
            <a:srgbClr val="FFFF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600200"/>
            <a:ext cx="9144000" cy="4572000"/>
          </a:xfrm>
          <a:prstGeom prst="rect">
            <a:avLst/>
          </a:prstGeom>
          <a:gradFill>
            <a:gsLst>
              <a:gs pos="0">
                <a:srgbClr val="FFFF00"/>
              </a:gs>
              <a:gs pos="50000">
                <a:schemeClr val="bg2">
                  <a:lumMod val="75000"/>
                  <a:tint val="44500"/>
                  <a:satMod val="160000"/>
                </a:schemeClr>
              </a:gs>
              <a:gs pos="100000">
                <a:srgbClr val="FFFF00"/>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1676400"/>
            <a:ext cx="9144000" cy="838200"/>
          </a:xfrm>
        </p:spPr>
        <p:txBody>
          <a:bodyPr>
            <a:normAutofit/>
          </a:bodyPr>
          <a:lstStyle/>
          <a:p>
            <a:pPr algn="ctr"/>
            <a:r>
              <a:rPr lang="en-US" sz="3500" b="1" dirty="0">
                <a:solidFill>
                  <a:srgbClr val="FF00FF"/>
                </a:solidFill>
                <a:latin typeface="Cooper Std Black" pitchFamily="18" charset="0"/>
                <a:cs typeface="Times New Roman" pitchFamily="18" charset="0"/>
              </a:rPr>
              <a:t>Let us find out the answers</a:t>
            </a:r>
          </a:p>
        </p:txBody>
      </p:sp>
      <p:sp>
        <p:nvSpPr>
          <p:cNvPr id="5" name="Content Placeholder 2"/>
          <p:cNvSpPr>
            <a:spLocks noGrp="1"/>
          </p:cNvSpPr>
          <p:nvPr>
            <p:ph idx="1"/>
          </p:nvPr>
        </p:nvSpPr>
        <p:spPr>
          <a:xfrm>
            <a:off x="304800" y="2438400"/>
            <a:ext cx="8610600" cy="3276600"/>
          </a:xfrm>
        </p:spPr>
        <p:txBody>
          <a:bodyPr>
            <a:noAutofit/>
          </a:bodyPr>
          <a:lstStyle/>
          <a:p>
            <a:pPr marL="457200" indent="-457200" algn="just">
              <a:buNone/>
            </a:pPr>
            <a:r>
              <a:rPr lang="en-US" sz="3000" dirty="0">
                <a:solidFill>
                  <a:schemeClr val="tx1"/>
                </a:solidFill>
                <a:latin typeface="Arial Narrow" pitchFamily="34" charset="0"/>
                <a:cs typeface="Times New Roman" pitchFamily="18" charset="0"/>
              </a:rPr>
              <a:t>1. Prepare a write-up on the Martyrdom of the apostles.</a:t>
            </a:r>
          </a:p>
          <a:p>
            <a:pPr marL="457200" indent="-457200" algn="just">
              <a:buNone/>
            </a:pPr>
            <a:r>
              <a:rPr lang="en-US" sz="3000" dirty="0">
                <a:solidFill>
                  <a:schemeClr val="tx1"/>
                </a:solidFill>
                <a:latin typeface="Arial Narrow" pitchFamily="34" charset="0"/>
                <a:cs typeface="Times New Roman" pitchFamily="18" charset="0"/>
              </a:rPr>
              <a:t>2. What are the reasons for early church persecutions ?</a:t>
            </a:r>
          </a:p>
          <a:p>
            <a:pPr marL="288925" indent="-288925" algn="just">
              <a:buNone/>
            </a:pPr>
            <a:r>
              <a:rPr lang="en-US" sz="3000" dirty="0">
                <a:solidFill>
                  <a:schemeClr val="tx1"/>
                </a:solidFill>
                <a:latin typeface="Arial Narrow" pitchFamily="34" charset="0"/>
                <a:cs typeface="Times New Roman" pitchFamily="18" charset="0"/>
              </a:rPr>
              <a:t>3. Name the martyrs who sacrificed their lives for faith during the time of Roman emperors.</a:t>
            </a:r>
          </a:p>
          <a:p>
            <a:pPr marL="457200" indent="-457200" algn="just">
              <a:buNone/>
            </a:pPr>
            <a:r>
              <a:rPr lang="en-US" sz="3000" dirty="0">
                <a:solidFill>
                  <a:schemeClr val="tx1"/>
                </a:solidFill>
                <a:latin typeface="Arial Narrow" pitchFamily="34" charset="0"/>
                <a:cs typeface="Times New Roman" pitchFamily="18" charset="0"/>
              </a:rPr>
              <a:t>4. Prepare a short write-up on later martyrs.</a:t>
            </a:r>
          </a:p>
          <a:p>
            <a:pPr marL="231775" indent="-231775" algn="just">
              <a:buNone/>
            </a:pPr>
            <a:r>
              <a:rPr lang="en-US" sz="3000" dirty="0">
                <a:solidFill>
                  <a:schemeClr val="tx1"/>
                </a:solidFill>
                <a:latin typeface="Arial Narrow" pitchFamily="34" charset="0"/>
                <a:cs typeface="Times New Roman" pitchFamily="18" charset="0"/>
              </a:rPr>
              <a:t>5. Why do we say that religious persecution did not weaken but strengthen the Church ?</a:t>
            </a:r>
            <a:endParaRPr lang="en-US" sz="3000" dirty="0">
              <a:solidFill>
                <a:schemeClr val="tx1"/>
              </a:solidFill>
              <a:latin typeface="Arial Narrow" pitchFamily="34" charset="0"/>
              <a:cs typeface="Times New Roman" pitchFamily="18" charset="0"/>
            </a:endParaRPr>
          </a:p>
        </p:txBody>
      </p:sp>
      <p:sp>
        <p:nvSpPr>
          <p:cNvPr id="9" name="Rectangle 8"/>
          <p:cNvSpPr/>
          <p:nvPr/>
        </p:nvSpPr>
        <p:spPr>
          <a:xfrm>
            <a:off x="0" y="1371600"/>
            <a:ext cx="9144000" cy="228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0" y="6172200"/>
            <a:ext cx="9144000"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p:cTn id="19"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5">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anim calcmode="lin" valueType="num">
                                      <p:cBhvr>
                                        <p:cTn id="25"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5">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anim calcmode="lin" valueType="num">
                                      <p:cBhvr>
                                        <p:cTn id="31" dur="500" fill="hold"/>
                                        <p:tgtEl>
                                          <p:spTgt spid="5">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5">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5">
                                            <p:txEl>
                                              <p:pRg st="4" end="4"/>
                                            </p:txEl>
                                          </p:spTgt>
                                        </p:tgtEl>
                                        <p:attrNameLst>
                                          <p:attrName>style.visibility</p:attrName>
                                        </p:attrNameLst>
                                      </p:cBhvr>
                                      <p:to>
                                        <p:strVal val="visible"/>
                                      </p:to>
                                    </p:set>
                                    <p:anim calcmode="lin" valueType="num">
                                      <p:cBhvr>
                                        <p:cTn id="37" dur="500" fill="hold"/>
                                        <p:tgtEl>
                                          <p:spTgt spid="5">
                                            <p:txEl>
                                              <p:pRg st="4" end="4"/>
                                            </p:txEl>
                                          </p:spTgt>
                                        </p:tgtEl>
                                        <p:attrNameLst>
                                          <p:attrName>ppt_w</p:attrName>
                                        </p:attrNameLst>
                                      </p:cBhvr>
                                      <p:tavLst>
                                        <p:tav tm="0">
                                          <p:val>
                                            <p:fltVal val="0"/>
                                          </p:val>
                                        </p:tav>
                                        <p:tav tm="100000">
                                          <p:val>
                                            <p:strVal val="#ppt_w"/>
                                          </p:val>
                                        </p:tav>
                                      </p:tavLst>
                                    </p:anim>
                                    <p:anim calcmode="lin" valueType="num">
                                      <p:cBhvr>
                                        <p:cTn id="38" dur="500" fill="hold"/>
                                        <p:tgtEl>
                                          <p:spTgt spid="5">
                                            <p:txEl>
                                              <p:pRg st="4" end="4"/>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076" name="Picture 4" descr="C:\Users\user\Desktop\vadafone\G_Multi01.gif"/>
          <p:cNvPicPr>
            <a:picLocks noChangeAspect="1" noChangeArrowheads="1" noCrop="1"/>
          </p:cNvPicPr>
          <p:nvPr/>
        </p:nvPicPr>
        <p:blipFill>
          <a:blip r:embed="rId2" cstate="print"/>
          <a:srcRect/>
          <a:stretch>
            <a:fillRect/>
          </a:stretch>
        </p:blipFill>
        <p:spPr bwMode="auto">
          <a:xfrm>
            <a:off x="1828800" y="1600200"/>
            <a:ext cx="5410200" cy="3657600"/>
          </a:xfrm>
          <a:prstGeom prst="rect">
            <a:avLst/>
          </a:prstGeom>
          <a:noFill/>
        </p:spPr>
      </p:pic>
      <p:pic>
        <p:nvPicPr>
          <p:cNvPr id="9" name="Picture 2" descr="C:\Users\user\Desktop\SMCC PHOTO\Candle-06-june.gif"/>
          <p:cNvPicPr>
            <a:picLocks noChangeAspect="1" noChangeArrowheads="1" noCrop="1"/>
          </p:cNvPicPr>
          <p:nvPr/>
        </p:nvPicPr>
        <p:blipFill>
          <a:blip r:embed="rId3" cstate="print"/>
          <a:srcRect/>
          <a:stretch>
            <a:fillRect/>
          </a:stretch>
        </p:blipFill>
        <p:spPr bwMode="auto">
          <a:xfrm>
            <a:off x="3810000" y="1357544"/>
            <a:ext cx="1524000" cy="2071456"/>
          </a:xfrm>
          <a:prstGeom prst="rect">
            <a:avLst/>
          </a:prstGeom>
          <a:noFill/>
        </p:spPr>
      </p:pic>
      <p:sp>
        <p:nvSpPr>
          <p:cNvPr id="5" name="Rectangle 4"/>
          <p:cNvSpPr/>
          <p:nvPr/>
        </p:nvSpPr>
        <p:spPr>
          <a:xfrm>
            <a:off x="914400" y="4343400"/>
            <a:ext cx="7315200" cy="1246495"/>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7500" b="1" cap="none" spc="0" dirty="0">
                <a:ln w="11430">
                  <a:solidFill>
                    <a:srgbClr val="FF0000"/>
                  </a:solidFill>
                </a:ln>
                <a:solidFill>
                  <a:srgbClr val="FFFF00"/>
                </a:solidFill>
                <a:effectLst>
                  <a:outerShdw blurRad="80000" dist="40000" dir="5040000" algn="tl">
                    <a:srgbClr val="000000">
                      <a:alpha val="30000"/>
                    </a:srgbClr>
                  </a:outerShdw>
                </a:effectLst>
                <a:latin typeface="Algerian" pitchFamily="82" charset="0"/>
              </a:rPr>
              <a:t>Thank </a:t>
            </a:r>
            <a:r>
              <a:rPr lang="en-US" sz="7500" b="1" dirty="0">
                <a:ln w="11430">
                  <a:solidFill>
                    <a:srgbClr val="FF0000"/>
                  </a:solidFill>
                </a:ln>
                <a:solidFill>
                  <a:srgbClr val="FFFF00"/>
                </a:solidFill>
                <a:effectLst>
                  <a:outerShdw blurRad="80000" dist="40000" dir="5040000" algn="tl">
                    <a:srgbClr val="000000">
                      <a:alpha val="30000"/>
                    </a:srgbClr>
                  </a:outerShdw>
                </a:effectLst>
                <a:latin typeface="Algerian" pitchFamily="82" charset="0"/>
              </a:rPr>
              <a:t>you</a:t>
            </a:r>
            <a:endParaRPr lang="en-US" sz="7500" b="1" cap="none" spc="0" dirty="0">
              <a:ln w="11430">
                <a:solidFill>
                  <a:srgbClr val="FF0000"/>
                </a:solidFill>
              </a:ln>
              <a:solidFill>
                <a:srgbClr val="FFFF00"/>
              </a:solidFill>
              <a:effectLst>
                <a:outerShdw blurRad="80000" dist="40000" dir="5040000" algn="tl">
                  <a:srgbClr val="000000">
                    <a:alpha val="30000"/>
                  </a:srgbClr>
                </a:outerShdw>
              </a:effectLst>
              <a:latin typeface="Algerian" pitchFamily="82" charset="0"/>
            </a:endParaRPr>
          </a:p>
        </p:txBody>
      </p:sp>
      <p:pic>
        <p:nvPicPr>
          <p:cNvPr id="14" name="Picture 8" descr="mobile 032"/>
          <p:cNvPicPr>
            <a:picLocks noChangeAspect="1" noChangeArrowheads="1" noCrop="1"/>
          </p:cNvPicPr>
          <p:nvPr/>
        </p:nvPicPr>
        <p:blipFill>
          <a:blip r:embed="rId4" cstate="print"/>
          <a:srcRect/>
          <a:stretch>
            <a:fillRect/>
          </a:stretch>
        </p:blipFill>
        <p:spPr bwMode="auto">
          <a:xfrm rot="19266774">
            <a:off x="3962138" y="3504262"/>
            <a:ext cx="1257057" cy="928432"/>
          </a:xfrm>
          <a:prstGeom prst="rect">
            <a:avLst/>
          </a:prstGeom>
          <a:noFill/>
          <a:ln w="9525">
            <a:noFill/>
            <a:miter lim="800000"/>
            <a:headEnd/>
            <a:tailEnd/>
          </a:ln>
        </p:spPr>
      </p:pic>
    </p:spTree>
  </p:cSld>
  <p:clrMapOvr>
    <a:overrideClrMapping bg1="dk1" tx1="lt1" bg2="dk2" tx2="lt2" accent1="accent1" accent2="accent2" accent3="accent3" accent4="accent4" accent5="accent5" accent6="accent6" hlink="hlink" folHlink="folHlink"/>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par>
                                <p:cTn id="11" presetID="1" presetClass="path" presetSubtype="0" accel="50000" decel="50000" fill="hold" nodeType="withEffect">
                                  <p:stCondLst>
                                    <p:cond delay="0"/>
                                  </p:stCondLst>
                                  <p:childTnLst>
                                    <p:animMotion origin="layout" path="M 0 0  C 0.069 0  0.125 0.07467  0.125 0.16667  C 0.125 0.25867  0.069 0.33333  0 0.33333  C -0.069 0.33333  -0.125 0.25867  -0.125 0.16667  C -0.125 0.07467  -0.069 0  0 0  Z" pathEditMode="relative" ptsTypes="">
                                      <p:cBhvr>
                                        <p:cTn id="12" dur="2000" fill="hold"/>
                                        <p:tgtEl>
                                          <p:spTgt spid="14"/>
                                        </p:tgtEl>
                                        <p:attrNameLst>
                                          <p:attrName>ppt_x</p:attrName>
                                          <p:attrName>ppt_y</p:attrName>
                                        </p:attrNameLst>
                                      </p:cBhvr>
                                    </p:animMotion>
                                  </p:childTnLst>
                                </p:cTn>
                              </p:par>
                            </p:childTnLst>
                          </p:cTn>
                        </p:par>
                        <p:par>
                          <p:cTn id="13" fill="hold">
                            <p:stCondLst>
                              <p:cond delay="2000"/>
                            </p:stCondLst>
                            <p:childTnLst>
                              <p:par>
                                <p:cTn id="14" presetID="26" presetClass="emph" presetSubtype="0" fill="hold" grpId="1" nodeType="afterEffect">
                                  <p:stCondLst>
                                    <p:cond delay="0"/>
                                  </p:stCondLst>
                                  <p:iterate type="lt">
                                    <p:tmPct val="0"/>
                                  </p:iterate>
                                  <p:childTnLst>
                                    <p:animEffect transition="out" filter="fade">
                                      <p:cBhvr>
                                        <p:cTn id="15" dur="500" tmFilter="0, 0; .2, .5; .8, .5; 1, 0"/>
                                        <p:tgtEl>
                                          <p:spTgt spid="5"/>
                                        </p:tgtEl>
                                      </p:cBhvr>
                                    </p:animEffect>
                                    <p:animScale>
                                      <p:cBhvr>
                                        <p:cTn id="16"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304800" y="3429000"/>
            <a:ext cx="8534400" cy="3170099"/>
          </a:xfrm>
          <a:prstGeom prst="rect">
            <a:avLst/>
          </a:prstGeom>
          <a:noFill/>
        </p:spPr>
        <p:txBody>
          <a:bodyPr wrap="square" rtlCol="0">
            <a:spAutoFit/>
          </a:bodyPr>
          <a:lstStyle/>
          <a:p>
            <a:pPr algn="just"/>
            <a:r>
              <a:rPr lang="en-US" sz="2500" dirty="0">
                <a:latin typeface="Arial Narrow" pitchFamily="34" charset="0"/>
                <a:cs typeface="Times New Roman" pitchFamily="18" charset="0"/>
              </a:rPr>
              <a:t>	King Herod began to persecute the Christians. He put Jacob, brother of John to the sword. Sensing that this action made the Jews happy he arrested Peter and imprisoned him and appointed from groups of four soldiers each for security. </a:t>
            </a:r>
          </a:p>
          <a:p>
            <a:pPr algn="just"/>
            <a:endParaRPr lang="en-US" sz="2500" dirty="0">
              <a:latin typeface="Arial Narrow" pitchFamily="34" charset="0"/>
              <a:cs typeface="Times New Roman" pitchFamily="18" charset="0"/>
            </a:endParaRPr>
          </a:p>
          <a:p>
            <a:pPr algn="just"/>
            <a:r>
              <a:rPr lang="en-US" sz="2500" dirty="0">
                <a:latin typeface="Arial Narrow" pitchFamily="34" charset="0"/>
                <a:cs typeface="Times New Roman" pitchFamily="18" charset="0"/>
              </a:rPr>
              <a:t>	The intention of the King was to bring Peter before the people after the Passover. The entire Church went on praying zealously for Peter (Acts 12 : 1-5)</a:t>
            </a:r>
          </a:p>
        </p:txBody>
      </p:sp>
      <p:pic>
        <p:nvPicPr>
          <p:cNvPr id="4" name="Picture 2"/>
          <p:cNvPicPr>
            <a:picLocks noChangeAspect="1" noChangeArrowheads="1"/>
          </p:cNvPicPr>
          <p:nvPr/>
        </p:nvPicPr>
        <p:blipFill>
          <a:blip r:embed="rId2" cstate="print"/>
          <a:srcRect l="1493" t="4444" r="1493" b="4444"/>
          <a:stretch>
            <a:fillRect/>
          </a:stretch>
        </p:blipFill>
        <p:spPr bwMode="auto">
          <a:xfrm>
            <a:off x="1752600" y="228600"/>
            <a:ext cx="5600700" cy="3200400"/>
          </a:xfrm>
          <a:prstGeom prst="rect">
            <a:avLst/>
          </a:prstGeom>
          <a:noFill/>
          <a:ln w="9525">
            <a:solidFill>
              <a:schemeClr val="accent1"/>
            </a:solidFill>
            <a:miter lim="800000"/>
            <a:headEnd/>
            <a:tailEnd/>
          </a:ln>
          <a:effectLst/>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p:cTn id="13" dur="500" fill="hold"/>
                                        <p:tgtEl>
                                          <p:spTgt spid="6">
                                            <p:txEl>
                                              <p:pRg st="2" end="2"/>
                                            </p:txEl>
                                          </p:spTgt>
                                        </p:tgtEl>
                                        <p:attrNameLst>
                                          <p:attrName>ppt_w</p:attrName>
                                        </p:attrNameLst>
                                      </p:cBhvr>
                                      <p:tavLst>
                                        <p:tav tm="0">
                                          <p:val>
                                            <p:fltVal val="0"/>
                                          </p:val>
                                        </p:tav>
                                        <p:tav tm="100000">
                                          <p:val>
                                            <p:strVal val="#ppt_w"/>
                                          </p:val>
                                        </p:tav>
                                      </p:tavLst>
                                    </p:anim>
                                    <p:anim calcmode="lin" valueType="num">
                                      <p:cBhvr>
                                        <p:cTn id="14" dur="500" fill="hold"/>
                                        <p:tgtEl>
                                          <p:spTgt spid="6">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228600" y="331381"/>
            <a:ext cx="6019800" cy="3554819"/>
          </a:xfrm>
          <a:prstGeom prst="rect">
            <a:avLst/>
          </a:prstGeom>
          <a:noFill/>
        </p:spPr>
        <p:txBody>
          <a:bodyPr wrap="square" rtlCol="0">
            <a:spAutoFit/>
          </a:bodyPr>
          <a:lstStyle/>
          <a:p>
            <a:pPr algn="just"/>
            <a:r>
              <a:rPr lang="en-US" sz="2500" dirty="0">
                <a:latin typeface="Arial Narrow" pitchFamily="34" charset="0"/>
                <a:cs typeface="Times New Roman" pitchFamily="18" charset="0"/>
              </a:rPr>
              <a:t>	It was in Jerusalem and Judea and their </a:t>
            </a:r>
            <a:r>
              <a:rPr lang="en-US" sz="2500" dirty="0" err="1">
                <a:latin typeface="Arial Narrow" pitchFamily="34" charset="0"/>
                <a:cs typeface="Times New Roman" pitchFamily="18" charset="0"/>
              </a:rPr>
              <a:t>neighbouring</a:t>
            </a:r>
            <a:r>
              <a:rPr lang="en-US" sz="2500" dirty="0">
                <a:latin typeface="Arial Narrow" pitchFamily="34" charset="0"/>
                <a:cs typeface="Times New Roman" pitchFamily="18" charset="0"/>
              </a:rPr>
              <a:t> places, the places of Jesus and His disciples, that the Gospel was preached and accepted first. These areas were the part of the Roman empire</a:t>
            </a:r>
            <a:r>
              <a:rPr lang="en-US" sz="2500" dirty="0">
                <a:latin typeface="Arial Narrow" pitchFamily="34" charset="0"/>
                <a:cs typeface="Times New Roman" pitchFamily="18" charset="0"/>
              </a:rPr>
              <a:t>.</a:t>
            </a:r>
            <a:endParaRPr lang="en-US" sz="2500" dirty="0">
              <a:latin typeface="Arial Narrow" pitchFamily="34" charset="0"/>
              <a:cs typeface="Times New Roman" pitchFamily="18" charset="0"/>
            </a:endParaRPr>
          </a:p>
          <a:p>
            <a:pPr algn="just"/>
            <a:r>
              <a:rPr lang="en-US" sz="2500" dirty="0">
                <a:latin typeface="Arial Narrow" pitchFamily="34" charset="0"/>
                <a:cs typeface="Times New Roman" pitchFamily="18" charset="0"/>
              </a:rPr>
              <a:t>	The disciples of Jesus continued proclamation in other parts of the empire. The zealous missionary activities of the apostles led many to Christian faith. </a:t>
            </a:r>
          </a:p>
        </p:txBody>
      </p:sp>
      <p:sp>
        <p:nvSpPr>
          <p:cNvPr id="5" name="TextBox 4"/>
          <p:cNvSpPr txBox="1"/>
          <p:nvPr/>
        </p:nvSpPr>
        <p:spPr>
          <a:xfrm>
            <a:off x="228600" y="3920222"/>
            <a:ext cx="8610600" cy="2785378"/>
          </a:xfrm>
          <a:prstGeom prst="rect">
            <a:avLst/>
          </a:prstGeom>
          <a:noFill/>
        </p:spPr>
        <p:txBody>
          <a:bodyPr wrap="square" rtlCol="0">
            <a:spAutoFit/>
          </a:bodyPr>
          <a:lstStyle/>
          <a:p>
            <a:pPr algn="just"/>
            <a:r>
              <a:rPr lang="en-US" sz="2500" dirty="0">
                <a:latin typeface="Arial Narrow" pitchFamily="34" charset="0"/>
                <a:cs typeface="Times New Roman" pitchFamily="18" charset="0"/>
              </a:rPr>
              <a:t>	The exemplary life of the Christians also inspired many to become members of the Church. But the Jews were placing obstacles to the spread of the Christian faith. </a:t>
            </a:r>
          </a:p>
          <a:p>
            <a:pPr algn="just"/>
            <a:r>
              <a:rPr lang="en-US" sz="2500" dirty="0">
                <a:latin typeface="Arial Narrow" pitchFamily="34" charset="0"/>
                <a:cs typeface="Times New Roman" pitchFamily="18" charset="0"/>
              </a:rPr>
              <a:t>	They made false charges against the apostles and set traps for them so that the rulers may punish them. </a:t>
            </a:r>
          </a:p>
          <a:p>
            <a:pPr algn="just"/>
            <a:r>
              <a:rPr lang="en-US" sz="2500" dirty="0">
                <a:latin typeface="Arial Narrow" pitchFamily="34" charset="0"/>
                <a:cs typeface="Times New Roman" pitchFamily="18" charset="0"/>
              </a:rPr>
              <a:t>	The priests and idol makers of other religions joined hands with them against Christian faith.</a:t>
            </a:r>
          </a:p>
        </p:txBody>
      </p:sp>
      <p:pic>
        <p:nvPicPr>
          <p:cNvPr id="7" name="Picture 2" descr="C:\Users\user\Desktop\New folderm9\class 10\les 4\St__Peter,_crucifixion_-_caravaggio.jpg"/>
          <p:cNvPicPr>
            <a:picLocks noChangeAspect="1" noChangeArrowheads="1"/>
          </p:cNvPicPr>
          <p:nvPr/>
        </p:nvPicPr>
        <p:blipFill>
          <a:blip r:embed="rId2" cstate="print"/>
          <a:srcRect/>
          <a:stretch>
            <a:fillRect/>
          </a:stretch>
        </p:blipFill>
        <p:spPr bwMode="auto">
          <a:xfrm>
            <a:off x="6400800" y="195943"/>
            <a:ext cx="2514600" cy="3233057"/>
          </a:xfrm>
          <a:prstGeom prst="rect">
            <a:avLst/>
          </a:prstGeom>
          <a:ln>
            <a:solidFill>
              <a:schemeClr val="accent1"/>
            </a:solidFill>
          </a:ln>
          <a:effectLst/>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p:cTn id="13" dur="5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6">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 calcmode="lin" valueType="num">
                                      <p:cBhvr>
                                        <p:cTn id="19"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20"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5">
                                            <p:txEl>
                                              <p:pRg st="1" end="1"/>
                                            </p:txEl>
                                          </p:spTgt>
                                        </p:tgtEl>
                                        <p:attrNameLst>
                                          <p:attrName>style.visibility</p:attrName>
                                        </p:attrNameLst>
                                      </p:cBhvr>
                                      <p:to>
                                        <p:strVal val="visible"/>
                                      </p:to>
                                    </p:set>
                                    <p:anim calcmode="lin" valueType="num">
                                      <p:cBhvr>
                                        <p:cTn id="25"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26" dur="500" fill="hold"/>
                                        <p:tgtEl>
                                          <p:spTgt spid="5">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5">
                                            <p:txEl>
                                              <p:pRg st="2" end="2"/>
                                            </p:txEl>
                                          </p:spTgt>
                                        </p:tgtEl>
                                        <p:attrNameLst>
                                          <p:attrName>style.visibility</p:attrName>
                                        </p:attrNameLst>
                                      </p:cBhvr>
                                      <p:to>
                                        <p:strVal val="visible"/>
                                      </p:to>
                                    </p:set>
                                    <p:anim calcmode="lin" valueType="num">
                                      <p:cBhvr>
                                        <p:cTn id="31"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32" dur="500" fill="hold"/>
                                        <p:tgtEl>
                                          <p:spTgt spid="5">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5" grpId="0" build="p"/>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Rectangle 7"/>
          <p:cNvSpPr/>
          <p:nvPr/>
        </p:nvSpPr>
        <p:spPr>
          <a:xfrm>
            <a:off x="0" y="5638800"/>
            <a:ext cx="9144000" cy="1219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228600" y="2007781"/>
            <a:ext cx="8610600" cy="3554819"/>
          </a:xfrm>
          <a:prstGeom prst="rect">
            <a:avLst/>
          </a:prstGeom>
          <a:noFill/>
        </p:spPr>
        <p:txBody>
          <a:bodyPr wrap="square" rtlCol="0">
            <a:spAutoFit/>
          </a:bodyPr>
          <a:lstStyle/>
          <a:p>
            <a:pPr algn="just"/>
            <a:r>
              <a:rPr lang="en-US" sz="2500" dirty="0">
                <a:latin typeface="Arial Narrow" pitchFamily="34" charset="0"/>
                <a:cs typeface="Times New Roman" pitchFamily="18" charset="0"/>
              </a:rPr>
              <a:t>	 When the apostles, filled with the Holy Spirit, went to different parts of the world and proclaimed the Gospel, many joined the Church, accepting Jesus as their </a:t>
            </a:r>
            <a:r>
              <a:rPr lang="en-US" sz="2500" dirty="0" err="1">
                <a:latin typeface="Arial Narrow" pitchFamily="34" charset="0"/>
                <a:cs typeface="Times New Roman" pitchFamily="18" charset="0"/>
              </a:rPr>
              <a:t>saviour</a:t>
            </a:r>
            <a:r>
              <a:rPr lang="en-US" sz="2500" dirty="0">
                <a:latin typeface="Arial Narrow" pitchFamily="34" charset="0"/>
                <a:cs typeface="Times New Roman" pitchFamily="18" charset="0"/>
              </a:rPr>
              <a:t>. Side </a:t>
            </a:r>
            <a:r>
              <a:rPr lang="en-US" sz="2500" dirty="0">
                <a:latin typeface="Arial Narrow" pitchFamily="34" charset="0"/>
                <a:cs typeface="Times New Roman" pitchFamily="18" charset="0"/>
              </a:rPr>
              <a:t>by side there were many enemies too. “If they persecuted me, they will persecute you” (Jn. 15:20). </a:t>
            </a:r>
            <a:r>
              <a:rPr lang="en-US" sz="2500" dirty="0">
                <a:latin typeface="Arial Narrow" pitchFamily="34" charset="0"/>
                <a:cs typeface="Times New Roman" pitchFamily="18" charset="0"/>
              </a:rPr>
              <a:t>“</a:t>
            </a:r>
            <a:r>
              <a:rPr lang="en-US" sz="2500" dirty="0">
                <a:latin typeface="Arial Narrow" pitchFamily="34" charset="0"/>
                <a:cs typeface="Times New Roman" pitchFamily="18" charset="0"/>
              </a:rPr>
              <a:t>An hour is coming when those who kill you will think that by doing so they are offering worship to God”. (Jn. 16:2</a:t>
            </a:r>
            <a:r>
              <a:rPr lang="en-US" sz="2500" dirty="0">
                <a:latin typeface="Arial Narrow" pitchFamily="34" charset="0"/>
                <a:cs typeface="Times New Roman" pitchFamily="18" charset="0"/>
              </a:rPr>
              <a:t>).</a:t>
            </a:r>
            <a:r>
              <a:rPr lang="en-US" sz="2500" dirty="0">
                <a:latin typeface="Arial Narrow" pitchFamily="34" charset="0"/>
                <a:cs typeface="Times New Roman" pitchFamily="18" charset="0"/>
              </a:rPr>
              <a:t>	These are the words of warning given by Jesus to the apostles. The Church suffered persecution right from the beginning as Jesus </a:t>
            </a:r>
            <a:r>
              <a:rPr lang="en-US" sz="2500" dirty="0">
                <a:latin typeface="Arial Narrow" pitchFamily="34" charset="0"/>
                <a:cs typeface="Times New Roman" pitchFamily="18" charset="0"/>
              </a:rPr>
              <a:t>warned. We </a:t>
            </a:r>
            <a:r>
              <a:rPr lang="en-US" sz="2500" dirty="0">
                <a:latin typeface="Arial Narrow" pitchFamily="34" charset="0"/>
                <a:cs typeface="Times New Roman" pitchFamily="18" charset="0"/>
              </a:rPr>
              <a:t>read the history of St. Stephen, the first martyr in the Acts of the Apostles (Acts 6:8 - 7:60).</a:t>
            </a:r>
            <a:endParaRPr lang="en-US" sz="2500" dirty="0">
              <a:solidFill>
                <a:srgbClr val="FF00FF"/>
              </a:solidFill>
              <a:latin typeface="Arial Narrow" pitchFamily="34" charset="0"/>
              <a:cs typeface="Times New Roman" pitchFamily="18" charset="0"/>
            </a:endParaRPr>
          </a:p>
        </p:txBody>
      </p:sp>
      <p:sp>
        <p:nvSpPr>
          <p:cNvPr id="4" name="TextBox 3"/>
          <p:cNvSpPr txBox="1"/>
          <p:nvPr/>
        </p:nvSpPr>
        <p:spPr>
          <a:xfrm>
            <a:off x="2819400" y="506849"/>
            <a:ext cx="6324600" cy="1169551"/>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MARTYRDOM OF THE APOSTLES</a:t>
            </a:r>
            <a:endParaRPr lang="en-US" sz="3500" b="1" dirty="0">
              <a:solidFill>
                <a:srgbClr val="FF00FF"/>
              </a:solidFill>
              <a:latin typeface="Cooper Std Black" pitchFamily="18" charset="0"/>
              <a:cs typeface="Times New Roman" pitchFamily="18" charset="0"/>
            </a:endParaRPr>
          </a:p>
        </p:txBody>
      </p:sp>
      <p:sp>
        <p:nvSpPr>
          <p:cNvPr id="5" name="TextBox 4"/>
          <p:cNvSpPr txBox="1"/>
          <p:nvPr/>
        </p:nvSpPr>
        <p:spPr>
          <a:xfrm>
            <a:off x="152400" y="5766881"/>
            <a:ext cx="8839200" cy="938719"/>
          </a:xfrm>
          <a:prstGeom prst="rect">
            <a:avLst/>
          </a:prstGeom>
          <a:noFill/>
        </p:spPr>
        <p:txBody>
          <a:bodyPr wrap="square" rtlCol="0">
            <a:spAutoFit/>
          </a:bodyPr>
          <a:lstStyle/>
          <a:p>
            <a:pPr algn="just"/>
            <a:r>
              <a:rPr lang="en-US" sz="3000" b="1" dirty="0">
                <a:solidFill>
                  <a:srgbClr val="FF0000"/>
                </a:solidFill>
                <a:latin typeface="Cooper Std Black" pitchFamily="18" charset="0"/>
                <a:cs typeface="Times New Roman" pitchFamily="18" charset="0"/>
              </a:rPr>
              <a:t>Activity -</a:t>
            </a:r>
            <a:r>
              <a:rPr lang="en-US" sz="3000" b="1" dirty="0">
                <a:solidFill>
                  <a:srgbClr val="FF0000"/>
                </a:solidFill>
                <a:latin typeface="Cooper Std Black" pitchFamily="18" charset="0"/>
                <a:cs typeface="Times New Roman" pitchFamily="18" charset="0"/>
              </a:rPr>
              <a:t>1. </a:t>
            </a:r>
            <a:r>
              <a:rPr lang="en-US" sz="2500" dirty="0">
                <a:solidFill>
                  <a:srgbClr val="00B0F0"/>
                </a:solidFill>
                <a:latin typeface="Arial Narrow" pitchFamily="34" charset="0"/>
                <a:cs typeface="Times New Roman" pitchFamily="18" charset="0"/>
              </a:rPr>
              <a:t>Prepare </a:t>
            </a:r>
            <a:r>
              <a:rPr lang="en-US" sz="2500" dirty="0">
                <a:solidFill>
                  <a:srgbClr val="00B0F0"/>
                </a:solidFill>
                <a:latin typeface="Arial Narrow" pitchFamily="34" charset="0"/>
                <a:cs typeface="Times New Roman" pitchFamily="18" charset="0"/>
              </a:rPr>
              <a:t>a write-up of the martyrdom of Stephen from the Acts of the Apostles.</a:t>
            </a:r>
            <a:endParaRPr lang="en-US" sz="2500" dirty="0">
              <a:solidFill>
                <a:srgbClr val="FF00FF"/>
              </a:solidFill>
              <a:latin typeface="Arial Narrow" pitchFamily="34" charset="0"/>
              <a:cs typeface="Times New Roman" pitchFamily="18" charset="0"/>
            </a:endParaRPr>
          </a:p>
        </p:txBody>
      </p:sp>
      <p:pic>
        <p:nvPicPr>
          <p:cNvPr id="3074" name="Picture 2" descr="I:\CLASS 10\LESSON 3\IMAGE\1.jpg"/>
          <p:cNvPicPr>
            <a:picLocks noChangeAspect="1" noChangeArrowheads="1"/>
          </p:cNvPicPr>
          <p:nvPr/>
        </p:nvPicPr>
        <p:blipFill>
          <a:blip r:embed="rId2" cstate="print"/>
          <a:srcRect r="7832"/>
          <a:stretch>
            <a:fillRect/>
          </a:stretch>
        </p:blipFill>
        <p:spPr bwMode="auto">
          <a:xfrm>
            <a:off x="152401" y="152401"/>
            <a:ext cx="2590800" cy="1581158"/>
          </a:xfrm>
          <a:prstGeom prst="rect">
            <a:avLst/>
          </a:prstGeom>
          <a:noFill/>
          <a:ln>
            <a:solidFill>
              <a:schemeClr val="accent1"/>
            </a:solidFill>
          </a:ln>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p:cTn id="13"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152400" y="335101"/>
            <a:ext cx="6705600" cy="3170099"/>
          </a:xfrm>
          <a:prstGeom prst="rect">
            <a:avLst/>
          </a:prstGeom>
          <a:noFill/>
        </p:spPr>
        <p:txBody>
          <a:bodyPr wrap="square" rtlCol="0">
            <a:spAutoFit/>
          </a:bodyPr>
          <a:lstStyle/>
          <a:p>
            <a:pPr algn="just"/>
            <a:r>
              <a:rPr lang="en-US" sz="2500" dirty="0">
                <a:latin typeface="Arial Narrow" pitchFamily="34" charset="0"/>
                <a:cs typeface="Times New Roman" pitchFamily="18" charset="0"/>
              </a:rPr>
              <a:t>	History testifies that all the apostles except St. John became martyrs. The historian Eusebius describes their martyrdom and the places where they proclaimed the Gospel. </a:t>
            </a:r>
          </a:p>
          <a:p>
            <a:pPr algn="just"/>
            <a:r>
              <a:rPr lang="en-US" sz="2500" dirty="0">
                <a:latin typeface="Arial Narrow" pitchFamily="34" charset="0"/>
                <a:cs typeface="Times New Roman" pitchFamily="18" charset="0"/>
              </a:rPr>
              <a:t>The Bible records that Jacob, brother of John, was put to the sword by king Herod (Acts 12:2), Peter, the apostle was crucified with head down at the time of Persecution of emperor Nero in Rome.</a:t>
            </a:r>
          </a:p>
        </p:txBody>
      </p:sp>
      <p:pic>
        <p:nvPicPr>
          <p:cNvPr id="3" name="Picture 2" descr="C:\Users\user\Desktop\New folderm9\class 10\les 4\St__Peter,_crucifixion_-_caravaggio.jpg"/>
          <p:cNvPicPr>
            <a:picLocks noChangeAspect="1" noChangeArrowheads="1"/>
          </p:cNvPicPr>
          <p:nvPr/>
        </p:nvPicPr>
        <p:blipFill>
          <a:blip r:embed="rId2" cstate="print"/>
          <a:srcRect/>
          <a:stretch>
            <a:fillRect/>
          </a:stretch>
        </p:blipFill>
        <p:spPr bwMode="auto">
          <a:xfrm>
            <a:off x="7010400" y="457200"/>
            <a:ext cx="1955800" cy="2514600"/>
          </a:xfrm>
          <a:prstGeom prst="rect">
            <a:avLst/>
          </a:prstGeom>
          <a:ln>
            <a:solidFill>
              <a:srgbClr val="FF9900"/>
            </a:solidFill>
          </a:ln>
          <a:effectLst/>
        </p:spPr>
      </p:pic>
      <p:sp>
        <p:nvSpPr>
          <p:cNvPr id="4" name="TextBox 3"/>
          <p:cNvSpPr txBox="1"/>
          <p:nvPr/>
        </p:nvSpPr>
        <p:spPr>
          <a:xfrm>
            <a:off x="152400" y="3505200"/>
            <a:ext cx="8991600" cy="3170099"/>
          </a:xfrm>
          <a:prstGeom prst="rect">
            <a:avLst/>
          </a:prstGeom>
          <a:noFill/>
        </p:spPr>
        <p:txBody>
          <a:bodyPr wrap="square" rtlCol="0">
            <a:spAutoFit/>
          </a:bodyPr>
          <a:lstStyle/>
          <a:p>
            <a:pPr algn="just"/>
            <a:r>
              <a:rPr lang="en-US" sz="2500" dirty="0">
                <a:latin typeface="Arial Narrow" pitchFamily="34" charset="0"/>
                <a:cs typeface="Times New Roman" pitchFamily="18" charset="0"/>
              </a:rPr>
              <a:t>	Thomas, the apostle, was speared at </a:t>
            </a:r>
            <a:r>
              <a:rPr lang="en-US" sz="2500" dirty="0" err="1">
                <a:latin typeface="Arial Narrow" pitchFamily="34" charset="0"/>
                <a:cs typeface="Times New Roman" pitchFamily="18" charset="0"/>
              </a:rPr>
              <a:t>Chinnamala</a:t>
            </a:r>
            <a:r>
              <a:rPr lang="en-US" sz="2500" dirty="0">
                <a:latin typeface="Arial Narrow" pitchFamily="34" charset="0"/>
                <a:cs typeface="Times New Roman" pitchFamily="18" charset="0"/>
              </a:rPr>
              <a:t> in </a:t>
            </a:r>
            <a:r>
              <a:rPr lang="en-US" sz="2500" dirty="0" err="1">
                <a:latin typeface="Arial Narrow" pitchFamily="34" charset="0"/>
                <a:cs typeface="Times New Roman" pitchFamily="18" charset="0"/>
              </a:rPr>
              <a:t>Mylapoor</a:t>
            </a:r>
            <a:r>
              <a:rPr lang="en-US" sz="2500" dirty="0">
                <a:latin typeface="Arial Narrow" pitchFamily="34" charset="0"/>
                <a:cs typeface="Times New Roman" pitchFamily="18" charset="0"/>
              </a:rPr>
              <a:t>. Andrews glorified Jesus through his death on the cross. Little Jacob was killed in Jerusalem in A.D. 62. Simeon, </a:t>
            </a:r>
            <a:r>
              <a:rPr lang="en-US" sz="2500" dirty="0" err="1">
                <a:latin typeface="Arial Narrow" pitchFamily="34" charset="0"/>
                <a:cs typeface="Times New Roman" pitchFamily="18" charset="0"/>
              </a:rPr>
              <a:t>Barthelomeo</a:t>
            </a:r>
            <a:r>
              <a:rPr lang="en-US" sz="2500" dirty="0">
                <a:latin typeface="Arial Narrow" pitchFamily="34" charset="0"/>
                <a:cs typeface="Times New Roman" pitchFamily="18" charset="0"/>
              </a:rPr>
              <a:t>, Philip, Mathew, Judas </a:t>
            </a:r>
            <a:r>
              <a:rPr lang="en-US" sz="2500" dirty="0" err="1">
                <a:latin typeface="Arial Narrow" pitchFamily="34" charset="0"/>
                <a:cs typeface="Times New Roman" pitchFamily="18" charset="0"/>
              </a:rPr>
              <a:t>Thadeus</a:t>
            </a:r>
            <a:r>
              <a:rPr lang="en-US" sz="2500" dirty="0">
                <a:latin typeface="Arial Narrow" pitchFamily="34" charset="0"/>
                <a:cs typeface="Times New Roman" pitchFamily="18" charset="0"/>
              </a:rPr>
              <a:t> and Mathias received martyrdom for Jesus</a:t>
            </a:r>
            <a:r>
              <a:rPr lang="en-US" sz="2500" dirty="0">
                <a:latin typeface="Arial Narrow" pitchFamily="34" charset="0"/>
                <a:cs typeface="Times New Roman" pitchFamily="18" charset="0"/>
              </a:rPr>
              <a:t>.</a:t>
            </a:r>
            <a:endParaRPr lang="en-US" sz="2500" dirty="0">
              <a:latin typeface="Arial Narrow" pitchFamily="34" charset="0"/>
              <a:cs typeface="Times New Roman" pitchFamily="18" charset="0"/>
            </a:endParaRPr>
          </a:p>
          <a:p>
            <a:pPr algn="just"/>
            <a:r>
              <a:rPr lang="en-US" sz="2500" dirty="0">
                <a:latin typeface="Arial Narrow" pitchFamily="34" charset="0"/>
                <a:cs typeface="Times New Roman" pitchFamily="18" charset="0"/>
              </a:rPr>
              <a:t>	John, the apostle, was exiled to the island Patmos as a result of witnessing to the Word of God in times of persecution. Eusebius testifies that later John came back to Ephesus, lived there and died a natural death in old age. Paul, the apostle, was put to the sword in Rome.</a:t>
            </a:r>
          </a:p>
        </p:txBody>
      </p:sp>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p:cTn id="13" dur="5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6">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 calcmode="lin" valueType="num">
                                      <p:cBhvr>
                                        <p:cTn id="19"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20"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4">
                                            <p:txEl>
                                              <p:pRg st="1" end="1"/>
                                            </p:txEl>
                                          </p:spTgt>
                                        </p:tgtEl>
                                        <p:attrNameLst>
                                          <p:attrName>style.visibility</p:attrName>
                                        </p:attrNameLst>
                                      </p:cBhvr>
                                      <p:to>
                                        <p:strVal val="visible"/>
                                      </p:to>
                                    </p:set>
                                    <p:anim calcmode="lin" valueType="num">
                                      <p:cBhvr>
                                        <p:cTn id="25" dur="500" fill="hold"/>
                                        <p:tgtEl>
                                          <p:spTgt spid="4">
                                            <p:txEl>
                                              <p:pRg st="1" end="1"/>
                                            </p:txEl>
                                          </p:spTgt>
                                        </p:tgtEl>
                                        <p:attrNameLst>
                                          <p:attrName>ppt_w</p:attrName>
                                        </p:attrNameLst>
                                      </p:cBhvr>
                                      <p:tavLst>
                                        <p:tav tm="0">
                                          <p:val>
                                            <p:fltVal val="0"/>
                                          </p:val>
                                        </p:tav>
                                        <p:tav tm="100000">
                                          <p:val>
                                            <p:strVal val="#ppt_w"/>
                                          </p:val>
                                        </p:tav>
                                      </p:tavLst>
                                    </p:anim>
                                    <p:anim calcmode="lin" valueType="num">
                                      <p:cBhvr>
                                        <p:cTn id="26" dur="500" fill="hold"/>
                                        <p:tgtEl>
                                          <p:spTgt spid="4">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4" grpId="0" build="p"/>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76200" y="2819400"/>
            <a:ext cx="8915400" cy="3554819"/>
          </a:xfrm>
          <a:prstGeom prst="rect">
            <a:avLst/>
          </a:prstGeom>
          <a:noFill/>
        </p:spPr>
        <p:txBody>
          <a:bodyPr wrap="square" rtlCol="0">
            <a:spAutoFit/>
          </a:bodyPr>
          <a:lstStyle/>
          <a:p>
            <a:pPr algn="just"/>
            <a:r>
              <a:rPr lang="en-US" sz="2500" dirty="0">
                <a:latin typeface="Arial Narrow" pitchFamily="34" charset="0"/>
                <a:cs typeface="Times New Roman" pitchFamily="18" charset="0"/>
              </a:rPr>
              <a:t>	From the day of </a:t>
            </a:r>
            <a:r>
              <a:rPr lang="en-US" sz="2500" dirty="0" err="1">
                <a:latin typeface="Arial Narrow" pitchFamily="34" charset="0"/>
                <a:cs typeface="Times New Roman" pitchFamily="18" charset="0"/>
              </a:rPr>
              <a:t>pentecost</a:t>
            </a:r>
            <a:r>
              <a:rPr lang="en-US" sz="2500" dirty="0">
                <a:latin typeface="Arial Narrow" pitchFamily="34" charset="0"/>
                <a:cs typeface="Times New Roman" pitchFamily="18" charset="0"/>
              </a:rPr>
              <a:t> to 313 AD the Church underwent a period of persecution. The early Church communities had to suffer a lot to retain their faith and to share it. </a:t>
            </a:r>
          </a:p>
          <a:p>
            <a:pPr algn="just"/>
            <a:r>
              <a:rPr lang="en-US" sz="2500" dirty="0">
                <a:latin typeface="Arial Narrow" pitchFamily="34" charset="0"/>
                <a:cs typeface="Times New Roman" pitchFamily="18" charset="0"/>
              </a:rPr>
              <a:t>	Many lost their lives because they received Christian faith. The fact that many Jews gave up their religion and became Christians provoked the Jews. </a:t>
            </a:r>
          </a:p>
          <a:p>
            <a:pPr algn="just"/>
            <a:r>
              <a:rPr lang="en-US" sz="2500" dirty="0">
                <a:latin typeface="Arial Narrow" pitchFamily="34" charset="0"/>
                <a:cs typeface="Times New Roman" pitchFamily="18" charset="0"/>
              </a:rPr>
              <a:t>	They were not willing to accept the Gentiles becoming Christians. Hence they considered Christians as their enemies and thought of ways to destroy them.</a:t>
            </a:r>
          </a:p>
        </p:txBody>
      </p:sp>
      <p:sp>
        <p:nvSpPr>
          <p:cNvPr id="3" name="TextBox 2"/>
          <p:cNvSpPr txBox="1"/>
          <p:nvPr/>
        </p:nvSpPr>
        <p:spPr>
          <a:xfrm>
            <a:off x="2590800" y="887849"/>
            <a:ext cx="6553200" cy="1169551"/>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REASONS FOR PERSECUTION</a:t>
            </a:r>
            <a:endParaRPr lang="en-US" sz="3500" b="1" dirty="0">
              <a:solidFill>
                <a:srgbClr val="FF00FF"/>
              </a:solidFill>
              <a:latin typeface="Cooper Std Black" pitchFamily="18" charset="0"/>
              <a:cs typeface="Times New Roman" pitchFamily="18" charset="0"/>
            </a:endParaRPr>
          </a:p>
        </p:txBody>
      </p:sp>
      <p:pic>
        <p:nvPicPr>
          <p:cNvPr id="5" name="Picture 2"/>
          <p:cNvPicPr>
            <a:picLocks noChangeAspect="1" noChangeArrowheads="1"/>
          </p:cNvPicPr>
          <p:nvPr/>
        </p:nvPicPr>
        <p:blipFill>
          <a:blip r:embed="rId2" cstate="print"/>
          <a:srcRect/>
          <a:stretch>
            <a:fillRect/>
          </a:stretch>
        </p:blipFill>
        <p:spPr bwMode="auto">
          <a:xfrm>
            <a:off x="152400" y="152400"/>
            <a:ext cx="2438400" cy="2309962"/>
          </a:xfrm>
          <a:prstGeom prst="rect">
            <a:avLst/>
          </a:prstGeom>
          <a:noFill/>
          <a:ln w="9525">
            <a:solidFill>
              <a:srgbClr val="FF9900"/>
            </a:solidFill>
            <a:miter lim="800000"/>
            <a:headEnd/>
            <a:tailEnd/>
          </a:ln>
          <a:effectLst/>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anim calcmode="lin" valueType="num">
                                      <p:cBhvr>
                                        <p:cTn id="25"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152400" y="327660"/>
            <a:ext cx="6400800" cy="3939540"/>
          </a:xfrm>
          <a:prstGeom prst="rect">
            <a:avLst/>
          </a:prstGeom>
          <a:noFill/>
        </p:spPr>
        <p:txBody>
          <a:bodyPr wrap="square" rtlCol="0">
            <a:spAutoFit/>
          </a:bodyPr>
          <a:lstStyle/>
          <a:p>
            <a:pPr algn="just"/>
            <a:r>
              <a:rPr lang="en-US" sz="2500" dirty="0">
                <a:latin typeface="Arial Narrow" pitchFamily="34" charset="0"/>
                <a:cs typeface="Times New Roman" pitchFamily="18" charset="0"/>
              </a:rPr>
              <a:t>	In Rome, there was a custom of worshipping the emperor as God. Christians were not ready to do that. Instead, they declared their faith in the true God</a:t>
            </a:r>
            <a:r>
              <a:rPr lang="en-US" sz="2500" dirty="0">
                <a:latin typeface="Arial Narrow" pitchFamily="34" charset="0"/>
                <a:cs typeface="Times New Roman" pitchFamily="18" charset="0"/>
              </a:rPr>
              <a:t>.</a:t>
            </a:r>
            <a:endParaRPr lang="en-US" sz="2500" dirty="0">
              <a:latin typeface="Arial Narrow" pitchFamily="34" charset="0"/>
              <a:cs typeface="Times New Roman" pitchFamily="18" charset="0"/>
            </a:endParaRPr>
          </a:p>
          <a:p>
            <a:pPr algn="just"/>
            <a:r>
              <a:rPr lang="en-US" sz="2500" dirty="0">
                <a:latin typeface="Arial Narrow" pitchFamily="34" charset="0"/>
                <a:cs typeface="Times New Roman" pitchFamily="18" charset="0"/>
              </a:rPr>
              <a:t>	Roman rulers and heads did not like this. Further, others regarded the prayer meetings of the Christians with suspicions. The declaration of the Christians that they are receiving the flesh and blood of Jesus in the service of the breaking of the bread made them subject to the accusation that they are killing men and eating human flesh (Cannibalism).</a:t>
            </a:r>
          </a:p>
        </p:txBody>
      </p:sp>
      <p:pic>
        <p:nvPicPr>
          <p:cNvPr id="3" name="Picture 2"/>
          <p:cNvPicPr>
            <a:picLocks noChangeAspect="1" noChangeArrowheads="1"/>
          </p:cNvPicPr>
          <p:nvPr/>
        </p:nvPicPr>
        <p:blipFill>
          <a:blip r:embed="rId2" cstate="print"/>
          <a:srcRect/>
          <a:stretch>
            <a:fillRect/>
          </a:stretch>
        </p:blipFill>
        <p:spPr bwMode="auto">
          <a:xfrm>
            <a:off x="6629400" y="1191224"/>
            <a:ext cx="2362200" cy="2237776"/>
          </a:xfrm>
          <a:prstGeom prst="rect">
            <a:avLst/>
          </a:prstGeom>
          <a:noFill/>
          <a:ln w="9525">
            <a:solidFill>
              <a:srgbClr val="FF9900"/>
            </a:solidFill>
            <a:miter lim="800000"/>
            <a:headEnd/>
            <a:tailEnd/>
          </a:ln>
          <a:effectLst/>
        </p:spPr>
      </p:pic>
      <p:sp>
        <p:nvSpPr>
          <p:cNvPr id="4" name="TextBox 3"/>
          <p:cNvSpPr txBox="1"/>
          <p:nvPr/>
        </p:nvSpPr>
        <p:spPr>
          <a:xfrm>
            <a:off x="228600" y="4191000"/>
            <a:ext cx="8686800" cy="2400657"/>
          </a:xfrm>
          <a:prstGeom prst="rect">
            <a:avLst/>
          </a:prstGeom>
          <a:noFill/>
        </p:spPr>
        <p:txBody>
          <a:bodyPr wrap="square" rtlCol="0">
            <a:spAutoFit/>
          </a:bodyPr>
          <a:lstStyle/>
          <a:p>
            <a:pPr algn="just"/>
            <a:r>
              <a:rPr lang="en-US" sz="2500" dirty="0">
                <a:latin typeface="Arial Narrow" pitchFamily="34" charset="0"/>
                <a:cs typeface="Times New Roman" pitchFamily="18" charset="0"/>
              </a:rPr>
              <a:t>	Christians were depicted as uncultured men led by superstitions. Given the hatred of the Jews, the enmity of the Roman rulers and the ridicules of the Greco-Roman writers, the emperors found it very easy to persecute the Christians</a:t>
            </a:r>
            <a:r>
              <a:rPr lang="en-US" sz="2500" dirty="0">
                <a:latin typeface="Arial Narrow" pitchFamily="34" charset="0"/>
                <a:cs typeface="Times New Roman" pitchFamily="18" charset="0"/>
              </a:rPr>
              <a:t>.</a:t>
            </a:r>
            <a:endParaRPr lang="en-US" sz="2500" dirty="0">
              <a:latin typeface="Arial Narrow" pitchFamily="34" charset="0"/>
              <a:cs typeface="Times New Roman" pitchFamily="18" charset="0"/>
            </a:endParaRPr>
          </a:p>
          <a:p>
            <a:pPr algn="just"/>
            <a:r>
              <a:rPr lang="en-US" sz="2500" dirty="0">
                <a:latin typeface="Arial Narrow" pitchFamily="34" charset="0"/>
                <a:cs typeface="Times New Roman" pitchFamily="18" charset="0"/>
              </a:rPr>
              <a:t>	Ten Religious persecutions of the Roman emperors are mainly recorded in history.</a:t>
            </a:r>
          </a:p>
        </p:txBody>
      </p:sp>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p:cTn id="13" dur="5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6">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 calcmode="lin" valueType="num">
                                      <p:cBhvr>
                                        <p:cTn id="19"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20"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4">
                                            <p:txEl>
                                              <p:pRg st="1" end="1"/>
                                            </p:txEl>
                                          </p:spTgt>
                                        </p:tgtEl>
                                        <p:attrNameLst>
                                          <p:attrName>style.visibility</p:attrName>
                                        </p:attrNameLst>
                                      </p:cBhvr>
                                      <p:to>
                                        <p:strVal val="visible"/>
                                      </p:to>
                                    </p:set>
                                    <p:anim calcmode="lin" valueType="num">
                                      <p:cBhvr>
                                        <p:cTn id="25" dur="500" fill="hold"/>
                                        <p:tgtEl>
                                          <p:spTgt spid="4">
                                            <p:txEl>
                                              <p:pRg st="1" end="1"/>
                                            </p:txEl>
                                          </p:spTgt>
                                        </p:tgtEl>
                                        <p:attrNameLst>
                                          <p:attrName>ppt_w</p:attrName>
                                        </p:attrNameLst>
                                      </p:cBhvr>
                                      <p:tavLst>
                                        <p:tav tm="0">
                                          <p:val>
                                            <p:fltVal val="0"/>
                                          </p:val>
                                        </p:tav>
                                        <p:tav tm="100000">
                                          <p:val>
                                            <p:strVal val="#ppt_w"/>
                                          </p:val>
                                        </p:tav>
                                      </p:tavLst>
                                    </p:anim>
                                    <p:anim calcmode="lin" valueType="num">
                                      <p:cBhvr>
                                        <p:cTn id="26" dur="500" fill="hold"/>
                                        <p:tgtEl>
                                          <p:spTgt spid="4">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4" grpId="0" build="p"/>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152400" y="2743200"/>
            <a:ext cx="8763000" cy="3554819"/>
          </a:xfrm>
          <a:prstGeom prst="rect">
            <a:avLst/>
          </a:prstGeom>
          <a:noFill/>
        </p:spPr>
        <p:txBody>
          <a:bodyPr wrap="square" rtlCol="0">
            <a:spAutoFit/>
          </a:bodyPr>
          <a:lstStyle/>
          <a:p>
            <a:pPr algn="just"/>
            <a:r>
              <a:rPr lang="en-US" sz="2500" dirty="0">
                <a:latin typeface="Arial Narrow" pitchFamily="34" charset="0"/>
                <a:cs typeface="Times New Roman" pitchFamily="18" charset="0"/>
              </a:rPr>
              <a:t>	From the time of emperor Nero to </a:t>
            </a:r>
            <a:r>
              <a:rPr lang="en-US" sz="2500" dirty="0" err="1">
                <a:latin typeface="Arial Narrow" pitchFamily="34" charset="0"/>
                <a:cs typeface="Times New Roman" pitchFamily="18" charset="0"/>
              </a:rPr>
              <a:t>Diocletius</a:t>
            </a:r>
            <a:r>
              <a:rPr lang="en-US" sz="2500" dirty="0">
                <a:latin typeface="Arial Narrow" pitchFamily="34" charset="0"/>
                <a:cs typeface="Times New Roman" pitchFamily="18" charset="0"/>
              </a:rPr>
              <a:t>, Christians had to suffer ten severe religious persecutions. It was emperor Nero who started torturing Christians (54-68) on account of their faith</a:t>
            </a:r>
            <a:r>
              <a:rPr lang="en-US" sz="2500" dirty="0">
                <a:latin typeface="Arial Narrow" pitchFamily="34" charset="0"/>
                <a:cs typeface="Times New Roman" pitchFamily="18" charset="0"/>
              </a:rPr>
              <a:t>.</a:t>
            </a:r>
            <a:endParaRPr lang="en-US" sz="2500" dirty="0">
              <a:latin typeface="Arial Narrow" pitchFamily="34" charset="0"/>
              <a:cs typeface="Times New Roman" pitchFamily="18" charset="0"/>
            </a:endParaRPr>
          </a:p>
          <a:p>
            <a:pPr algn="just"/>
            <a:r>
              <a:rPr lang="en-US" sz="2500" dirty="0">
                <a:latin typeface="Arial Narrow" pitchFamily="34" charset="0"/>
                <a:cs typeface="Times New Roman" pitchFamily="18" charset="0"/>
              </a:rPr>
              <a:t>	The torture began with the accusation that the Christians were at the back of the fire in the city of Rome in A.D. 64. Many were killed. Though the fire did not cause much damage, the emperor himself ordered to kill Christians</a:t>
            </a:r>
            <a:r>
              <a:rPr lang="en-US" sz="2500" dirty="0">
                <a:latin typeface="Arial Narrow" pitchFamily="34" charset="0"/>
                <a:cs typeface="Times New Roman" pitchFamily="18" charset="0"/>
              </a:rPr>
              <a:t>.</a:t>
            </a:r>
            <a:endParaRPr lang="en-US" sz="2500" dirty="0">
              <a:latin typeface="Arial Narrow" pitchFamily="34" charset="0"/>
              <a:cs typeface="Times New Roman" pitchFamily="18" charset="0"/>
            </a:endParaRPr>
          </a:p>
          <a:p>
            <a:pPr algn="just"/>
            <a:r>
              <a:rPr lang="en-US" sz="2500" dirty="0">
                <a:latin typeface="Arial Narrow" pitchFamily="34" charset="0"/>
                <a:cs typeface="Times New Roman" pitchFamily="18" charset="0"/>
              </a:rPr>
              <a:t>	Actually the emperor’s own people were behind the incident. St. Peter and St. Paul became martyrs at the time of Nero.</a:t>
            </a:r>
          </a:p>
        </p:txBody>
      </p:sp>
      <p:sp>
        <p:nvSpPr>
          <p:cNvPr id="3" name="TextBox 2"/>
          <p:cNvSpPr txBox="1"/>
          <p:nvPr/>
        </p:nvSpPr>
        <p:spPr>
          <a:xfrm>
            <a:off x="1524000" y="887849"/>
            <a:ext cx="7620000" cy="1169551"/>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ROMAN EMPERORS </a:t>
            </a:r>
            <a:r>
              <a:rPr lang="en-US" sz="3500" b="1" dirty="0">
                <a:solidFill>
                  <a:srgbClr val="FF00FF"/>
                </a:solidFill>
                <a:latin typeface="Cooper Std Black" pitchFamily="18" charset="0"/>
                <a:cs typeface="Times New Roman" pitchFamily="18" charset="0"/>
              </a:rPr>
              <a:t>AND</a:t>
            </a:r>
            <a:r>
              <a:rPr lang="en-US" sz="3500" b="1" dirty="0">
                <a:solidFill>
                  <a:srgbClr val="FF00FF"/>
                </a:solidFill>
                <a:latin typeface="Cooper Std Black" pitchFamily="18" charset="0"/>
                <a:cs typeface="Times New Roman" pitchFamily="18" charset="0"/>
              </a:rPr>
              <a:t> RELIGIOUS PERSECUTIONS</a:t>
            </a:r>
            <a:endParaRPr lang="en-US" sz="3500" b="1" dirty="0">
              <a:solidFill>
                <a:srgbClr val="FF00FF"/>
              </a:solidFill>
              <a:latin typeface="Cooper Std Black" pitchFamily="18" charset="0"/>
              <a:cs typeface="Times New Roman" pitchFamily="18" charset="0"/>
            </a:endParaRPr>
          </a:p>
        </p:txBody>
      </p:sp>
      <p:pic>
        <p:nvPicPr>
          <p:cNvPr id="4" name="Picture 3"/>
          <p:cNvPicPr>
            <a:picLocks noChangeAspect="1" noChangeArrowheads="1"/>
          </p:cNvPicPr>
          <p:nvPr/>
        </p:nvPicPr>
        <p:blipFill>
          <a:blip r:embed="rId2" cstate="print"/>
          <a:srcRect/>
          <a:stretch>
            <a:fillRect/>
          </a:stretch>
        </p:blipFill>
        <p:spPr bwMode="auto">
          <a:xfrm>
            <a:off x="162819" y="152400"/>
            <a:ext cx="1513581" cy="2057400"/>
          </a:xfrm>
          <a:prstGeom prst="rect">
            <a:avLst/>
          </a:prstGeom>
          <a:noFill/>
          <a:ln w="9525">
            <a:solidFill>
              <a:srgbClr val="FF9900"/>
            </a:solidFill>
            <a:miter lim="800000"/>
            <a:headEnd/>
            <a:tailEnd/>
          </a:ln>
          <a:effectLst/>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anim calcmode="lin" valueType="num">
                                      <p:cBhvr>
                                        <p:cTn id="25"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3"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1189</TotalTime>
  <Words>256</Words>
  <Application>Microsoft Office PowerPoint</Application>
  <PresentationFormat>On-screen Show (4:3)</PresentationFormat>
  <Paragraphs>85</Paragraphs>
  <Slides>24</Slides>
  <Notes>0</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Trek</vt:lpstr>
      <vt:lpstr>CATECHETICAL TEXTBOOK SERIES OF THE SYRO - MALABAR CHURCH</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Let us  Read the Word of God and Meditate</vt:lpstr>
      <vt:lpstr>A Word of God to Remember</vt:lpstr>
      <vt:lpstr>Let us Pray</vt:lpstr>
      <vt:lpstr>My Decision</vt:lpstr>
      <vt:lpstr>Let us think with the Church</vt:lpstr>
      <vt:lpstr>Let us find out the answers</vt:lpstr>
      <vt:lpstr>Slide 24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portex8</dc:creator>
  <cp:lastModifiedBy>Administrator</cp:lastModifiedBy>
  <cp:revision>285</cp:revision>
  <dcterms:created xsi:type="dcterms:W3CDTF">2009-12-14T09:57:33Z</dcterms:created>
  <dcterms:modified xsi:type="dcterms:W3CDTF">2015-10-29T09:03:46Z</dcterms:modified>
</cp:coreProperties>
</file>